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</p:sldIdLst>
  <p:sldSz cy="6858000" cx="12192000"/>
  <p:notesSz cx="6858000" cy="9144000"/>
  <p:embeddedFontLst>
    <p:embeddedFont>
      <p:font typeface="Roboto"/>
      <p:regular r:id="rId159"/>
      <p:bold r:id="rId160"/>
      <p:italic r:id="rId161"/>
      <p:boldItalic r:id="rId162"/>
    </p:embeddedFont>
    <p:embeddedFont>
      <p:font typeface="Helvetica Neue"/>
      <p:regular r:id="rId163"/>
      <p:bold r:id="rId164"/>
      <p:italic r:id="rId165"/>
      <p:boldItalic r:id="rId1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456C2F-4837-464A-B37A-5D62AA42D3E0}">
  <a:tblStyle styleId="{0A456C2F-4837-464A-B37A-5D62AA42D3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5126D93-877A-4BC3-ADDD-16D42FE3EB6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HelveticaNeue-italic.fntdata"/><Relationship Id="rId69" Type="http://schemas.openxmlformats.org/officeDocument/2006/relationships/slide" Target="slides/slide64.xml"/><Relationship Id="rId164" Type="http://schemas.openxmlformats.org/officeDocument/2006/relationships/font" Target="fonts/HelveticaNeue-bold.fntdata"/><Relationship Id="rId163" Type="http://schemas.openxmlformats.org/officeDocument/2006/relationships/font" Target="fonts/HelveticaNeue-regular.fntdata"/><Relationship Id="rId162" Type="http://schemas.openxmlformats.org/officeDocument/2006/relationships/font" Target="fonts/Roboto-boldItalic.fntdata"/><Relationship Id="rId166" Type="http://schemas.openxmlformats.org/officeDocument/2006/relationships/font" Target="fonts/HelveticaNeue-bold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italic.fntdata"/><Relationship Id="rId54" Type="http://schemas.openxmlformats.org/officeDocument/2006/relationships/slide" Target="slides/slide49.xml"/><Relationship Id="rId160" Type="http://schemas.openxmlformats.org/officeDocument/2006/relationships/font" Target="fonts/Roboto-bold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Roboto-regular.fntdata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e877cf24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ge4e877cf24_1_4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4e877cf2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ge4e877cf24_1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50a06ae0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e50a06ae0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4e877cf2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ge4e877cf24_1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4e877cf2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ge4e877cf24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e50a06ae09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e50a06ae09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50a06ae09_1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ge50a06ae09_1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e50a06ae09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ge50a06ae09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e50a06ae09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e50a06ae09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ge50a06ae09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e50a06ae09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e50a06ae09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ge50a06ae09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e877cf24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e4e877cf24_1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e50a06ae09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e50a06ae09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ge50a06ae09_1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e50a06ae09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e50a06ae09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ge50a06ae09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e50a06ae09_1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e50a06ae09_1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e50a06ae09_1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e50a06ae09_1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e50a06ae09_1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ge50a06ae09_1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e50a06ae09_1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e50a06ae09_1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ge50a06ae09_1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e50a06ae09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e50a06ae09_1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ge50a06ae09_1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e50a06ae09_1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e50a06ae09_1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ge50a06ae09_1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e50a06ae09_1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e50a06ae09_1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ge50a06ae09_1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e50a06ae09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e50a06ae09_1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ge50a06ae09_1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e50a06ae09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e50a06ae09_1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ge50a06ae09_1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e877cf24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2" name="Google Shape;232;ge4e877cf24_1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e50a06ae09_1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e50a06ae09_1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ge50a06ae09_1_5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e50a06ae09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e50a06ae09_1_5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ge50a06ae09_1_5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e50a06ae09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4" name="Google Shape;2234;ge50a06ae09_1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5" name="Google Shape;224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4e877cf24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ge4e877cf24_1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4e877cf24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e4e877cf24_1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4e877cf24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ge4e877cf24_1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4e877cf2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ge4e877cf24_1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4e877cf2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ge4e877cf24_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e877cf2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ge4e877cf24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2" name="Google Shape;46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0" name="Google Shape;4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e877cf2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ge4e877cf24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9" name="Google Shape;4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5" name="Google Shape;52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3" name="Google Shape;53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1" name="Google Shape;54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0" name="Google Shape;55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9" name="Google Shape;55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1" name="Google Shape;57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2" name="Google Shape;58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e877cf2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e4e877cf24_1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4e877cf24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e4e877cf2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6" name="Google Shape;61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6" name="Google Shape;6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e877cf2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ge4e877cf24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4e877cf24_1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e4e877cf24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4e877cf24_1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e4e877cf24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4e877cf24_1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e4e877cf24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4e877cf24_1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e4e877cf24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4e877cf24_1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e4e877cf2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e4e877cf24_1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e4e877cf24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e877c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ge4e877cf2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457addfd0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e457addfd0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4e877cf24_1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e4e877cf24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4e877cf24_1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e4e877cf24_1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4e877cf24_1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e4e877cf24_1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4e877cf24_1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e4e877cf24_1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4e877cf24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e4e877cf24_1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4e877cf2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ge4e877cf24_1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e4e877cf24_1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e4e877cf24_1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4e877cf24_1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e4e877cf24_1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1" name="Google Shape;97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4e877cf24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e4e877cf24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4e877cf24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1" name="Google Shape;991;ge4e877cf24_1_5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4e877cf24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8" name="Google Shape;998;ge4e877cf24_1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e877cf2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ge4e877cf24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4e877cf24_1_5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e4e877cf24_1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</a:t>
            </a:r>
            <a:r>
              <a:rPr lang="en-US"/>
              <a:t>154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9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7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10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07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6.png"/><Relationship Id="rId8" Type="http://schemas.openxmlformats.org/officeDocument/2006/relationships/image" Target="../media/image10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105.png"/><Relationship Id="rId5" Type="http://schemas.openxmlformats.org/officeDocument/2006/relationships/image" Target="../media/image98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8.png"/><Relationship Id="rId4" Type="http://schemas.openxmlformats.org/officeDocument/2006/relationships/hyperlink" Target="http://demo.clab.cs.cmu.edu/cdyer/lxmls-seq-attn.pdf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hyperlink" Target="http://demo.clab.cs.cmu.edu/cdyer/lxmls-seq-attn.pdf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1.png"/><Relationship Id="rId4" Type="http://schemas.openxmlformats.org/officeDocument/2006/relationships/hyperlink" Target="http://demo.clab.cs.cmu.edu/cdyer/lxmls-seq-attn.pdf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8.png"/><Relationship Id="rId4" Type="http://schemas.openxmlformats.org/officeDocument/2006/relationships/hyperlink" Target="http://demo.clab.cs.cmu.edu/cdyer/lxmls-seq-attn.pdf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7.png"/><Relationship Id="rId4" Type="http://schemas.openxmlformats.org/officeDocument/2006/relationships/hyperlink" Target="http://demo.clab.cs.cmu.edu/cdyer/lxmls-seq-att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4.png"/><Relationship Id="rId4" Type="http://schemas.openxmlformats.org/officeDocument/2006/relationships/hyperlink" Target="http://demo.clab.cs.cmu.edu/cdyer/lxmls-seq-attn.pdf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2.png"/><Relationship Id="rId4" Type="http://schemas.openxmlformats.org/officeDocument/2006/relationships/hyperlink" Target="http://demo.clab.cs.cmu.edu/cdyer/lxmls-seq-attn.pdf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0.png"/><Relationship Id="rId4" Type="http://schemas.openxmlformats.org/officeDocument/2006/relationships/hyperlink" Target="http://demo.clab.cs.cmu.edu/cdyer/lxmls-seq-attn.pdf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7.png"/><Relationship Id="rId4" Type="http://schemas.openxmlformats.org/officeDocument/2006/relationships/hyperlink" Target="http://demo.clab.cs.cmu.edu/cdyer/lxmls-seq-attn.pdf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6.png"/><Relationship Id="rId4" Type="http://schemas.openxmlformats.org/officeDocument/2006/relationships/hyperlink" Target="http://demo.clab.cs.cmu.edu/cdyer/lxmls-seq-attn.pdf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hyperlink" Target="http://demo.clab.cs.cmu.edu/cdyer/lxmls-seq-attn.pdf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hyperlink" Target="http://demo.clab.cs.cmu.edu/cdyer/lxmls-seq-attn.pdf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demo.clab.cs.cmu.edu/cdyer/lxmls-seq-attn.pdf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26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22.png"/><Relationship Id="rId8" Type="http://schemas.openxmlformats.org/officeDocument/2006/relationships/image" Target="../media/image12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31.png"/><Relationship Id="rId6" Type="http://schemas.openxmlformats.org/officeDocument/2006/relationships/image" Target="../media/image1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13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png"/><Relationship Id="rId4" Type="http://schemas.openxmlformats.org/officeDocument/2006/relationships/hyperlink" Target="http://demo.clab.cs.cmu.edu/cdyer/lxmls-seq-attn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9.png"/><Relationship Id="rId4" Type="http://schemas.openxmlformats.org/officeDocument/2006/relationships/hyperlink" Target="http://demo.clab.cs.cmu.edu/cdyer/lxmls-seq-attn.pdf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2.png"/><Relationship Id="rId4" Type="http://schemas.openxmlformats.org/officeDocument/2006/relationships/hyperlink" Target="http://demo.clab.cs.cmu.edu/cdyer/lxmls-seq-attn.pdf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4.png"/><Relationship Id="rId4" Type="http://schemas.openxmlformats.org/officeDocument/2006/relationships/hyperlink" Target="http://demo.clab.cs.cmu.edu/cdyer/lxmls-seq-attn.pdf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8.png"/><Relationship Id="rId4" Type="http://schemas.openxmlformats.org/officeDocument/2006/relationships/hyperlink" Target="http://demo.clab.cs.cmu.edu/cdyer/lxmls-seq-attn.pdf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4.png"/><Relationship Id="rId4" Type="http://schemas.openxmlformats.org/officeDocument/2006/relationships/hyperlink" Target="https://colah.github.io/posts/2015-08-Understanding-LSTMs/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0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0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8.png"/><Relationship Id="rId4" Type="http://schemas.openxmlformats.org/officeDocument/2006/relationships/image" Target="../media/image144.gif"/><Relationship Id="rId5" Type="http://schemas.openxmlformats.org/officeDocument/2006/relationships/image" Target="../media/image11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08.png"/><Relationship Id="rId4" Type="http://schemas.openxmlformats.org/officeDocument/2006/relationships/image" Target="../media/image1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8.png"/><Relationship Id="rId4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8.png"/><Relationship Id="rId4" Type="http://schemas.openxmlformats.org/officeDocument/2006/relationships/image" Target="../media/image13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8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7.png"/><Relationship Id="rId4" Type="http://schemas.openxmlformats.org/officeDocument/2006/relationships/image" Target="../media/image141.png"/><Relationship Id="rId5" Type="http://schemas.openxmlformats.org/officeDocument/2006/relationships/image" Target="../media/image13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7.png"/><Relationship Id="rId4" Type="http://schemas.openxmlformats.org/officeDocument/2006/relationships/image" Target="../media/image141.png"/><Relationship Id="rId5" Type="http://schemas.openxmlformats.org/officeDocument/2006/relationships/image" Target="../media/image13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2.png"/><Relationship Id="rId4" Type="http://schemas.openxmlformats.org/officeDocument/2006/relationships/image" Target="../media/image1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://r2d2.fit.vutbr.cz/" TargetMode="External"/><Relationship Id="rId5" Type="http://schemas.openxmlformats.org/officeDocument/2006/relationships/hyperlink" Target="https://demo.allennlp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pt2.apps.allenai.org/" TargetMode="External"/><Relationship Id="rId4" Type="http://schemas.openxmlformats.org/officeDocument/2006/relationships/hyperlink" Target="https://talktotransformer.com/" TargetMode="External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Relationship Id="rId4" Type="http://schemas.openxmlformats.org/officeDocument/2006/relationships/hyperlink" Target="http://www.tutorialspoint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hyperlink" Target="https://corenlp.run/" TargetMode="External"/><Relationship Id="rId5" Type="http://schemas.openxmlformats.org/officeDocument/2006/relationships/hyperlink" Target="https://www.ling.upenn.edu/courses/Fall_2003/ling001/penn_treebank_pos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jpg"/><Relationship Id="rId4" Type="http://schemas.openxmlformats.org/officeDocument/2006/relationships/hyperlink" Target="https://projector.tensorflow.org/" TargetMode="External"/><Relationship Id="rId5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4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0.png"/><Relationship Id="rId4" Type="http://schemas.openxmlformats.org/officeDocument/2006/relationships/image" Target="../media/image72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Relationship Id="rId4" Type="http://schemas.openxmlformats.org/officeDocument/2006/relationships/hyperlink" Target="http://demo.clab.cs.cmu.edu/cdyer/lxmls-seq-attn.pdf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hyperlink" Target="http://demo.clab.cs.cmu.edu/cdyer/lxmls-seq-attn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hyperlink" Target="http://demo.clab.cs.cmu.edu/cdyer/lxmls-seq-attn.pdf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73.png"/><Relationship Id="rId1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8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8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3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6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5.png"/><Relationship Id="rId5" Type="http://schemas.openxmlformats.org/officeDocument/2006/relationships/image" Target="../media/image8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7.png"/><Relationship Id="rId5" Type="http://schemas.openxmlformats.org/officeDocument/2006/relationships/image" Target="../media/image84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93.png"/><Relationship Id="rId13" Type="http://schemas.openxmlformats.org/officeDocument/2006/relationships/image" Target="../media/image9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70.png"/><Relationship Id="rId9" Type="http://schemas.openxmlformats.org/officeDocument/2006/relationships/image" Target="../media/image89.png"/><Relationship Id="rId15" Type="http://schemas.openxmlformats.org/officeDocument/2006/relationships/image" Target="../media/image94.png"/><Relationship Id="rId14" Type="http://schemas.openxmlformats.org/officeDocument/2006/relationships/image" Target="../media/image91.png"/><Relationship Id="rId17" Type="http://schemas.openxmlformats.org/officeDocument/2006/relationships/image" Target="../media/image95.png"/><Relationship Id="rId16" Type="http://schemas.openxmlformats.org/officeDocument/2006/relationships/image" Target="../media/image71.png"/><Relationship Id="rId5" Type="http://schemas.openxmlformats.org/officeDocument/2006/relationships/image" Target="../media/image82.png"/><Relationship Id="rId19" Type="http://schemas.openxmlformats.org/officeDocument/2006/relationships/image" Target="../media/image92.png"/><Relationship Id="rId6" Type="http://schemas.openxmlformats.org/officeDocument/2006/relationships/image" Target="../media/image80.png"/><Relationship Id="rId18" Type="http://schemas.openxmlformats.org/officeDocument/2006/relationships/image" Target="../media/image76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415600" y="992767"/>
            <a:ext cx="11360800" cy="19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Introduction to NLP</a:t>
            </a:r>
            <a:endParaRPr/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9083867" y="239433"/>
            <a:ext cx="292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BISSIT@2021</a:t>
            </a:r>
            <a:endParaRPr b="1" sz="3200"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597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8871500" y="4634933"/>
            <a:ext cx="2927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Martin Fajčík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4th year </a:t>
            </a:r>
            <a:r>
              <a:rPr lang="en-US"/>
              <a:t>PhD candidate at BUT FIT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N-Grams </a:t>
            </a:r>
            <a:r>
              <a:rPr lang="en-US" sz="2300"/>
              <a:t>— n-tuples of tokens in corpus</a:t>
            </a:r>
            <a:endParaRPr sz="2300"/>
          </a:p>
        </p:txBody>
      </p:sp>
      <p:graphicFrame>
        <p:nvGraphicFramePr>
          <p:cNvPr id="175" name="Google Shape;175;p2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3"/>
          <p:cNvSpPr txBox="1"/>
          <p:nvPr/>
        </p:nvSpPr>
        <p:spPr>
          <a:xfrm>
            <a:off x="415575" y="3736150"/>
            <a:ext cx="1136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2-grams</a:t>
            </a:r>
            <a:r>
              <a:rPr lang="en-US" sz="2100">
                <a:solidFill>
                  <a:schemeClr val="dk1"/>
                </a:solidFill>
              </a:rPr>
              <a:t> = ['A sneaky', 'sneaky fox', 'fox jumps', 'jumps over', 'over my', 'my uncle’s',...]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3-grams</a:t>
            </a:r>
            <a:r>
              <a:rPr lang="en-US" sz="2100">
                <a:solidFill>
                  <a:schemeClr val="dk1"/>
                </a:solidFill>
              </a:rPr>
              <a:t> = ['A sneaky fox', 'sneaky fox jumps', 'fox jumps over', 'jumps over my',...]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4-grams</a:t>
            </a:r>
            <a:r>
              <a:rPr lang="en-US" sz="2100">
                <a:solidFill>
                  <a:schemeClr val="dk1"/>
                </a:solidFill>
              </a:rPr>
              <a:t> =['A sneaky fox jumps', 'sneaky fox jumps over', 'fox jumps over my',...]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409" name="Google Shape;1409;p11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0" name="Google Shape;141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560" y="1552300"/>
            <a:ext cx="8426273" cy="446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12" name="Google Shape;1412;p11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52" y="2665428"/>
            <a:ext cx="10703097" cy="407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1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419" name="Google Shape;1419;p11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14"/>
          <p:cNvSpPr/>
          <p:nvPr/>
        </p:nvSpPr>
        <p:spPr>
          <a:xfrm>
            <a:off x="1267175" y="1703490"/>
            <a:ext cx="6096000" cy="8641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33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1" name="Google Shape;1421;p114"/>
          <p:cNvSpPr txBox="1"/>
          <p:nvPr/>
        </p:nvSpPr>
        <p:spPr>
          <a:xfrm>
            <a:off x="1262025" y="2998400"/>
            <a:ext cx="800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AFF"/>
                </a:solidFill>
              </a:rPr>
              <a:t>C</a:t>
            </a:r>
            <a:r>
              <a:rPr b="1" lang="en-US" sz="1800">
                <a:solidFill>
                  <a:srgbClr val="3A3AFF"/>
                </a:solidFill>
              </a:rPr>
              <a:t>reate </a:t>
            </a:r>
            <a:r>
              <a:rPr b="1" lang="en-US" sz="1800" u="sng">
                <a:solidFill>
                  <a:srgbClr val="3A3AFF"/>
                </a:solidFill>
              </a:rPr>
              <a:t>sentence embedding</a:t>
            </a:r>
            <a:r>
              <a:rPr b="1" lang="en-US" sz="1800">
                <a:solidFill>
                  <a:srgbClr val="3A3AFF"/>
                </a:solidFill>
              </a:rPr>
              <a:t>, e.g. by taking last </a:t>
            </a:r>
            <a:r>
              <a:rPr b="1" lang="en-US" sz="1800">
                <a:solidFill>
                  <a:srgbClr val="3A3AFF"/>
                </a:solidFill>
              </a:rPr>
              <a:t>RNN output vector h</a:t>
            </a:r>
            <a:r>
              <a:rPr b="1" baseline="-25000" lang="en-US" sz="1800">
                <a:solidFill>
                  <a:srgbClr val="3A3AFF"/>
                </a:solidFill>
              </a:rPr>
              <a:t>|x| .</a:t>
            </a:r>
            <a:endParaRPr b="1" baseline="-25000" sz="1800">
              <a:solidFill>
                <a:srgbClr val="3A3A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A3A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AFF"/>
                </a:solidFill>
              </a:rPr>
              <a:t>Use it to predict </a:t>
            </a:r>
            <a:r>
              <a:rPr b="1" lang="en-US" sz="1800">
                <a:solidFill>
                  <a:srgbClr val="3A3AFF"/>
                </a:solidFill>
              </a:rPr>
              <a:t>ŷ.</a:t>
            </a:r>
            <a:endParaRPr b="1" sz="1800">
              <a:solidFill>
                <a:srgbClr val="3A3AFF"/>
              </a:solidFill>
            </a:endParaRPr>
          </a:p>
        </p:txBody>
      </p:sp>
      <p:sp>
        <p:nvSpPr>
          <p:cNvPr id="1422" name="Google Shape;1422;p11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23" name="Google Shape;1423;p11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37" y="1770566"/>
            <a:ext cx="10518939" cy="43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1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430" name="Google Shape;1430;p11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1" name="Google Shape;1431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325" y="1770566"/>
            <a:ext cx="3555279" cy="16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33" name="Google Shape;1433;p11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439" name="Google Shape;1439;p11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116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/>
          </a:p>
        </p:txBody>
      </p:sp>
      <p:sp>
        <p:nvSpPr>
          <p:cNvPr id="1441" name="Google Shape;1441;p116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/>
          </a:p>
        </p:txBody>
      </p:sp>
      <p:sp>
        <p:nvSpPr>
          <p:cNvPr id="1442" name="Google Shape;1442;p116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/>
          </a:p>
        </p:txBody>
      </p:sp>
      <p:sp>
        <p:nvSpPr>
          <p:cNvPr id="1443" name="Google Shape;1443;p116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/>
          </a:p>
        </p:txBody>
      </p:sp>
      <p:grpSp>
        <p:nvGrpSpPr>
          <p:cNvPr id="1444" name="Google Shape;1444;p116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445" name="Google Shape;1445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116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450" name="Google Shape;1450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116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455" name="Google Shape;1455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116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460" name="Google Shape;1460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464" name="Google Shape;146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5" name="Google Shape;1465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6" name="Google Shape;1466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7" name="Google Shape;1467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16"/>
          <p:cNvSpPr txBox="1"/>
          <p:nvPr/>
        </p:nvSpPr>
        <p:spPr>
          <a:xfrm>
            <a:off x="671028" y="1465341"/>
            <a:ext cx="6417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/>
          </a:p>
        </p:txBody>
      </p:sp>
      <p:pic>
        <p:nvPicPr>
          <p:cNvPr id="1469" name="Google Shape;1469;p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1268" y="1967049"/>
            <a:ext cx="8069464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16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6"/>
          <p:cNvSpPr/>
          <p:nvPr/>
        </p:nvSpPr>
        <p:spPr>
          <a:xfrm>
            <a:off x="5382261" y="5239618"/>
            <a:ext cx="4615179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73" name="Google Shape;1473;p11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593" y="1967049"/>
            <a:ext cx="8069465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1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480" name="Google Shape;1480;p11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7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/>
          </a:p>
        </p:txBody>
      </p:sp>
      <p:sp>
        <p:nvSpPr>
          <p:cNvPr id="1482" name="Google Shape;1482;p117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/>
          </a:p>
        </p:txBody>
      </p:sp>
      <p:sp>
        <p:nvSpPr>
          <p:cNvPr id="1483" name="Google Shape;1483;p117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/>
          </a:p>
        </p:txBody>
      </p:sp>
      <p:sp>
        <p:nvSpPr>
          <p:cNvPr id="1484" name="Google Shape;1484;p117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/>
          </a:p>
        </p:txBody>
      </p:sp>
      <p:grpSp>
        <p:nvGrpSpPr>
          <p:cNvPr id="1485" name="Google Shape;1485;p117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486" name="Google Shape;1486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117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491" name="Google Shape;1491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117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496" name="Google Shape;1496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117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501" name="Google Shape;1501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505" name="Google Shape;1505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6" name="Google Shape;1506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7" name="Google Shape;1507;p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8" name="Google Shape;1508;p1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17"/>
          <p:cNvSpPr txBox="1"/>
          <p:nvPr/>
        </p:nvSpPr>
        <p:spPr>
          <a:xfrm>
            <a:off x="667444" y="1458686"/>
            <a:ext cx="64176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 et al.,2014, Sutskever et al.,2014</a:t>
            </a:r>
            <a:endParaRPr/>
          </a:p>
        </p:txBody>
      </p:sp>
      <p:cxnSp>
        <p:nvCxnSpPr>
          <p:cNvPr id="1510" name="Google Shape;1510;p117"/>
          <p:cNvCxnSpPr/>
          <p:nvPr/>
        </p:nvCxnSpPr>
        <p:spPr>
          <a:xfrm flipH="1">
            <a:off x="10214380" y="3321570"/>
            <a:ext cx="304800" cy="61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1" name="Google Shape;1511;p117"/>
          <p:cNvSpPr txBox="1"/>
          <p:nvPr/>
        </p:nvSpPr>
        <p:spPr>
          <a:xfrm>
            <a:off x="9631681" y="1967060"/>
            <a:ext cx="277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/>
          </a:p>
        </p:txBody>
      </p:sp>
      <p:cxnSp>
        <p:nvCxnSpPr>
          <p:cNvPr id="1512" name="Google Shape;1512;p117"/>
          <p:cNvCxnSpPr/>
          <p:nvPr/>
        </p:nvCxnSpPr>
        <p:spPr>
          <a:xfrm>
            <a:off x="3686115" y="312892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13" name="Google Shape;1513;p117"/>
          <p:cNvCxnSpPr/>
          <p:nvPr/>
        </p:nvCxnSpPr>
        <p:spPr>
          <a:xfrm>
            <a:off x="3722197" y="544709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4" name="Google Shape;1514;p117"/>
          <p:cNvSpPr txBox="1"/>
          <p:nvPr/>
        </p:nvSpPr>
        <p:spPr>
          <a:xfrm>
            <a:off x="3908663" y="2760718"/>
            <a:ext cx="18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/>
          </a:p>
        </p:txBody>
      </p:sp>
      <p:sp>
        <p:nvSpPr>
          <p:cNvPr id="1515" name="Google Shape;1515;p117"/>
          <p:cNvSpPr txBox="1"/>
          <p:nvPr/>
        </p:nvSpPr>
        <p:spPr>
          <a:xfrm>
            <a:off x="3863137" y="5042024"/>
            <a:ext cx="18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/>
          </a:p>
        </p:txBody>
      </p:sp>
      <p:sp>
        <p:nvSpPr>
          <p:cNvPr id="1516" name="Google Shape;1516;p1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17" name="Google Shape;1517;p11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23" name="Google Shape;152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18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18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18"/>
          <p:cNvSpPr/>
          <p:nvPr/>
        </p:nvSpPr>
        <p:spPr>
          <a:xfrm>
            <a:off x="2667379" y="1558428"/>
            <a:ext cx="3914992" cy="31965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18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18"/>
          <p:cNvSpPr/>
          <p:nvPr/>
        </p:nvSpPr>
        <p:spPr>
          <a:xfrm>
            <a:off x="3304139" y="41448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18"/>
          <p:cNvSpPr/>
          <p:nvPr/>
        </p:nvSpPr>
        <p:spPr>
          <a:xfrm>
            <a:off x="4090458" y="414742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18"/>
          <p:cNvSpPr/>
          <p:nvPr/>
        </p:nvSpPr>
        <p:spPr>
          <a:xfrm>
            <a:off x="484461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18"/>
          <p:cNvSpPr/>
          <p:nvPr/>
        </p:nvSpPr>
        <p:spPr>
          <a:xfrm>
            <a:off x="561326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1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34" name="Google Shape;1534;p11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40" name="Google Shape;154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509" y="1619340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19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19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19"/>
          <p:cNvSpPr/>
          <p:nvPr/>
        </p:nvSpPr>
        <p:spPr>
          <a:xfrm>
            <a:off x="2784025" y="1356979"/>
            <a:ext cx="3760500" cy="1984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19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19"/>
          <p:cNvSpPr/>
          <p:nvPr/>
        </p:nvSpPr>
        <p:spPr>
          <a:xfrm>
            <a:off x="3620199" y="4279084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19"/>
          <p:cNvSpPr/>
          <p:nvPr/>
        </p:nvSpPr>
        <p:spPr>
          <a:xfrm>
            <a:off x="4072788" y="416509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484461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19"/>
          <p:cNvSpPr/>
          <p:nvPr/>
        </p:nvSpPr>
        <p:spPr>
          <a:xfrm>
            <a:off x="561326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9" name="Google Shape;1549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501" y="3341097"/>
            <a:ext cx="3124491" cy="292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1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52" name="Google Shape;1552;p11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sp>
        <p:nvSpPr>
          <p:cNvPr id="1558" name="Google Shape;1558;p120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20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20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20"/>
          <p:cNvSpPr/>
          <p:nvPr/>
        </p:nvSpPr>
        <p:spPr>
          <a:xfrm>
            <a:off x="4889501" y="1619340"/>
            <a:ext cx="276407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2" name="Google Shape;156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518" y="2087219"/>
            <a:ext cx="3132052" cy="421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2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2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65" name="Google Shape;1565;p12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71" name="Google Shape;157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2" name="Google Shape;1572;p121"/>
          <p:cNvCxnSpPr/>
          <p:nvPr/>
        </p:nvCxnSpPr>
        <p:spPr>
          <a:xfrm flipH="1">
            <a:off x="8331200" y="2895600"/>
            <a:ext cx="83312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3" name="Google Shape;1573;p121"/>
          <p:cNvSpPr txBox="1"/>
          <p:nvPr/>
        </p:nvSpPr>
        <p:spPr>
          <a:xfrm>
            <a:off x="8625841" y="2197974"/>
            <a:ext cx="32353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representation</a:t>
            </a:r>
            <a:endParaRPr/>
          </a:p>
        </p:txBody>
      </p:sp>
      <p:cxnSp>
        <p:nvCxnSpPr>
          <p:cNvPr id="1574" name="Google Shape;1574;p121"/>
          <p:cNvCxnSpPr/>
          <p:nvPr/>
        </p:nvCxnSpPr>
        <p:spPr>
          <a:xfrm rot="10800000">
            <a:off x="8056880" y="3924317"/>
            <a:ext cx="802640" cy="810243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5" name="Google Shape;1575;p121"/>
          <p:cNvSpPr txBox="1"/>
          <p:nvPr/>
        </p:nvSpPr>
        <p:spPr>
          <a:xfrm>
            <a:off x="8859521" y="4722930"/>
            <a:ext cx="20004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/>
          </a:p>
        </p:txBody>
      </p:sp>
      <p:sp>
        <p:nvSpPr>
          <p:cNvPr id="1576" name="Google Shape;1576;p12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78" name="Google Shape;1578;p12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Adaptive representations for seq-to-seq?</a:t>
            </a:r>
            <a:endParaRPr b="1"/>
          </a:p>
        </p:txBody>
      </p:sp>
      <p:pic>
        <p:nvPicPr>
          <p:cNvPr id="1584" name="Google Shape;158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904" y="2630008"/>
            <a:ext cx="6052296" cy="332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5" name="Google Shape;1585;p122"/>
          <p:cNvCxnSpPr/>
          <p:nvPr/>
        </p:nvCxnSpPr>
        <p:spPr>
          <a:xfrm flipH="1">
            <a:off x="9479280" y="3527580"/>
            <a:ext cx="304800" cy="6197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86" name="Google Shape;1586;p122"/>
          <p:cNvSpPr txBox="1"/>
          <p:nvPr/>
        </p:nvSpPr>
        <p:spPr>
          <a:xfrm>
            <a:off x="9254531" y="2213016"/>
            <a:ext cx="27736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/>
          </a:p>
        </p:txBody>
      </p:sp>
      <p:sp>
        <p:nvSpPr>
          <p:cNvPr id="1587" name="Google Shape;1587;p122"/>
          <p:cNvSpPr txBox="1"/>
          <p:nvPr/>
        </p:nvSpPr>
        <p:spPr>
          <a:xfrm>
            <a:off x="1310641" y="1624717"/>
            <a:ext cx="7169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can get different sentence representation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each decoding timestep?</a:t>
            </a:r>
            <a:endParaRPr/>
          </a:p>
        </p:txBody>
      </p:sp>
      <p:sp>
        <p:nvSpPr>
          <p:cNvPr id="1588" name="Google Shape;1588;p12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90" name="Google Shape;1590;p12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14133" l="9220" r="57625" t="28438"/>
          <a:stretch/>
        </p:blipFill>
        <p:spPr>
          <a:xfrm>
            <a:off x="938500" y="2468525"/>
            <a:ext cx="3631749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TU Berlin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 with </a:t>
            </a:r>
            <a:r>
              <a:rPr b="1" lang="en-US"/>
              <a:t>attention</a:t>
            </a:r>
            <a:endParaRPr/>
          </a:p>
        </p:txBody>
      </p:sp>
      <p:pic>
        <p:nvPicPr>
          <p:cNvPr id="1596" name="Google Shape;159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67" y="1682568"/>
            <a:ext cx="3115733" cy="46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7" name="Google Shape;1597;p123"/>
          <p:cNvCxnSpPr/>
          <p:nvPr/>
        </p:nvCxnSpPr>
        <p:spPr>
          <a:xfrm flipH="1">
            <a:off x="1487055" y="3001819"/>
            <a:ext cx="868219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8" name="Google Shape;1598;p123"/>
          <p:cNvCxnSpPr/>
          <p:nvPr/>
        </p:nvCxnSpPr>
        <p:spPr>
          <a:xfrm flipH="1">
            <a:off x="1764145" y="3001819"/>
            <a:ext cx="591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9" name="Google Shape;1599;p123"/>
          <p:cNvCxnSpPr/>
          <p:nvPr/>
        </p:nvCxnSpPr>
        <p:spPr>
          <a:xfrm flipH="1">
            <a:off x="2041236" y="3001819"/>
            <a:ext cx="314037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0" name="Google Shape;1600;p123"/>
          <p:cNvCxnSpPr/>
          <p:nvPr/>
        </p:nvCxnSpPr>
        <p:spPr>
          <a:xfrm flipH="1">
            <a:off x="2272145" y="3001819"/>
            <a:ext cx="83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01" name="Google Shape;1601;p12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03" name="Google Shape;1603;p12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449" y="450533"/>
            <a:ext cx="4450843" cy="5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2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11" name="Google Shape;1611;p12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788" y="458286"/>
            <a:ext cx="4308475" cy="590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2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12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19" name="Google Shape;1619;p12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97" y="490001"/>
            <a:ext cx="4315968" cy="585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26" name="Google Shape;1626;p12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247" y="454540"/>
            <a:ext cx="4638167" cy="59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2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1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34" name="Google Shape;1634;p12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38" y="452536"/>
            <a:ext cx="5484876" cy="593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2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42" name="Google Shape;1642;p12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2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649" name="Google Shape;1649;p129"/>
          <p:cNvCxnSpPr/>
          <p:nvPr/>
        </p:nvCxnSpPr>
        <p:spPr>
          <a:xfrm flipH="1">
            <a:off x="7075055" y="3292642"/>
            <a:ext cx="1163781" cy="168564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0" name="Google Shape;1650;p129"/>
          <p:cNvSpPr txBox="1"/>
          <p:nvPr/>
        </p:nvSpPr>
        <p:spPr>
          <a:xfrm>
            <a:off x="6236581" y="3405646"/>
            <a:ext cx="1296893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64" l="-7040" r="0" t="-10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51" name="Google Shape;1651;p129"/>
          <p:cNvCxnSpPr/>
          <p:nvPr/>
        </p:nvCxnSpPr>
        <p:spPr>
          <a:xfrm flipH="1">
            <a:off x="6483928" y="4932220"/>
            <a:ext cx="932873" cy="1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2" name="Google Shape;1652;p129"/>
          <p:cNvSpPr txBox="1"/>
          <p:nvPr/>
        </p:nvSpPr>
        <p:spPr>
          <a:xfrm>
            <a:off x="5516868" y="4727034"/>
            <a:ext cx="1004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653" name="Google Shape;1653;p129"/>
          <p:cNvCxnSpPr/>
          <p:nvPr/>
        </p:nvCxnSpPr>
        <p:spPr>
          <a:xfrm flipH="1">
            <a:off x="5744458" y="5615708"/>
            <a:ext cx="1672343" cy="1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4" name="Google Shape;1654;p129"/>
          <p:cNvSpPr txBox="1"/>
          <p:nvPr/>
        </p:nvSpPr>
        <p:spPr>
          <a:xfrm>
            <a:off x="4601373" y="5410522"/>
            <a:ext cx="1273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655" name="Google Shape;1655;p129"/>
          <p:cNvSpPr txBox="1"/>
          <p:nvPr/>
        </p:nvSpPr>
        <p:spPr>
          <a:xfrm>
            <a:off x="690600" y="1621061"/>
            <a:ext cx="67257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attention function can be described as mapping a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set of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pairs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 output, where the query, keys, values, and output are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vectors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output is computed as a weighted sum of the values, where the weight assigned to each value is computed by a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compatibility function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query with the</a:t>
            </a: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corresponding key.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Vaswani et al., 2017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100"/>
          </a:p>
        </p:txBody>
      </p:sp>
      <p:sp>
        <p:nvSpPr>
          <p:cNvPr id="1656" name="Google Shape;1656;p129"/>
          <p:cNvSpPr txBox="1"/>
          <p:nvPr/>
        </p:nvSpPr>
        <p:spPr>
          <a:xfrm>
            <a:off x="415589" y="4415404"/>
            <a:ext cx="3957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 product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compatibility function works quite well!</a:t>
            </a:r>
            <a:endParaRPr/>
          </a:p>
        </p:txBody>
      </p:sp>
      <p:cxnSp>
        <p:nvCxnSpPr>
          <p:cNvPr id="1657" name="Google Shape;1657;p129"/>
          <p:cNvCxnSpPr>
            <a:stCxn id="1658" idx="0"/>
          </p:cNvCxnSpPr>
          <p:nvPr/>
        </p:nvCxnSpPr>
        <p:spPr>
          <a:xfrm flipH="1" rot="10800000">
            <a:off x="3376750" y="3492150"/>
            <a:ext cx="5121300" cy="18027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9" name="Google Shape;1659;p12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58" name="Google Shape;1658;p129"/>
          <p:cNvSpPr txBox="1"/>
          <p:nvPr/>
        </p:nvSpPr>
        <p:spPr>
          <a:xfrm>
            <a:off x="232000" y="5294850"/>
            <a:ext cx="628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1661" name="Google Shape;1661;p129"/>
          <p:cNvCxnSpPr/>
          <p:nvPr/>
        </p:nvCxnSpPr>
        <p:spPr>
          <a:xfrm flipH="1" rot="10800000">
            <a:off x="6880750" y="3513150"/>
            <a:ext cx="2258100" cy="556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2" name="Google Shape;1662;p129"/>
          <p:cNvCxnSpPr/>
          <p:nvPr/>
        </p:nvCxnSpPr>
        <p:spPr>
          <a:xfrm flipH="1" rot="10800000">
            <a:off x="6891250" y="3460650"/>
            <a:ext cx="3024600" cy="6300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3" name="Google Shape;1663;p129"/>
          <p:cNvCxnSpPr/>
          <p:nvPr/>
        </p:nvCxnSpPr>
        <p:spPr>
          <a:xfrm flipH="1" rot="10800000">
            <a:off x="6933275" y="3471150"/>
            <a:ext cx="3623400" cy="598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4" name="Google Shape;1664;p129"/>
          <p:cNvCxnSpPr/>
          <p:nvPr/>
        </p:nvCxnSpPr>
        <p:spPr>
          <a:xfrm flipH="1" rot="10800000">
            <a:off x="6901750" y="3428850"/>
            <a:ext cx="4326900" cy="6618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665" name="Google Shape;1665;p12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12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3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673" name="Google Shape;1673;p130"/>
          <p:cNvCxnSpPr/>
          <p:nvPr/>
        </p:nvCxnSpPr>
        <p:spPr>
          <a:xfrm flipH="1">
            <a:off x="7075136" y="3292642"/>
            <a:ext cx="11637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4" name="Google Shape;1674;p130"/>
          <p:cNvSpPr txBox="1"/>
          <p:nvPr/>
        </p:nvSpPr>
        <p:spPr>
          <a:xfrm>
            <a:off x="6236581" y="3405646"/>
            <a:ext cx="12969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58" l="-7038" r="0" t="-106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75" name="Google Shape;1675;p130"/>
          <p:cNvCxnSpPr/>
          <p:nvPr/>
        </p:nvCxnSpPr>
        <p:spPr>
          <a:xfrm rot="10800000">
            <a:off x="6483801" y="4932220"/>
            <a:ext cx="9330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6" name="Google Shape;1676;p130"/>
          <p:cNvSpPr txBox="1"/>
          <p:nvPr/>
        </p:nvSpPr>
        <p:spPr>
          <a:xfrm>
            <a:off x="5479093" y="4701384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677" name="Google Shape;1677;p130"/>
          <p:cNvCxnSpPr>
            <a:endCxn id="1678" idx="3"/>
          </p:cNvCxnSpPr>
          <p:nvPr/>
        </p:nvCxnSpPr>
        <p:spPr>
          <a:xfrm flipH="1">
            <a:off x="5833173" y="5692047"/>
            <a:ext cx="1583700" cy="501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8" name="Google Shape;1678;p130"/>
          <p:cNvSpPr txBox="1"/>
          <p:nvPr/>
        </p:nvSpPr>
        <p:spPr>
          <a:xfrm>
            <a:off x="4559373" y="596279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679" name="Google Shape;1679;p130"/>
          <p:cNvSpPr txBox="1"/>
          <p:nvPr/>
        </p:nvSpPr>
        <p:spPr>
          <a:xfrm>
            <a:off x="667444" y="6398576"/>
            <a:ext cx="10518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81" name="Google Shape;1681;p130"/>
          <p:cNvSpPr txBox="1"/>
          <p:nvPr/>
        </p:nvSpPr>
        <p:spPr>
          <a:xfrm>
            <a:off x="415600" y="1739050"/>
            <a:ext cx="659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d x L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encodings from encoder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: </a:t>
            </a:r>
            <a:r>
              <a:rPr lang="en-US" sz="1900">
                <a:solidFill>
                  <a:srgbClr val="FF0000"/>
                </a:solidFill>
              </a:rPr>
              <a:t>d x 1 hidden vector in t-th step from decoder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1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2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=h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br>
              <a:rPr b="1" baseline="-25000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softmax(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K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)</a:t>
            </a:r>
            <a:br>
              <a:rPr b="1" lang="en-US" sz="1900">
                <a:solidFill>
                  <a:srgbClr val="FF0000"/>
                </a:solidFill>
              </a:rPr>
            </a:br>
            <a:r>
              <a:rPr b="1" lang="en-US" sz="1900">
                <a:solidFill>
                  <a:srgbClr val="FF0000"/>
                </a:solidFill>
              </a:rPr>
              <a:t>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</a:t>
            </a:r>
            <a:r>
              <a:rPr b="1" lang="en-US" sz="1900">
                <a:solidFill>
                  <a:srgbClr val="FF0000"/>
                </a:solidFill>
              </a:rPr>
              <a:t>Va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38761D"/>
                </a:solidFill>
              </a:rPr>
              <a:t>// sentence embedding for step t</a:t>
            </a:r>
            <a:endParaRPr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8761D"/>
                </a:solidFill>
              </a:rPr>
              <a:t>p(w</a:t>
            </a:r>
            <a:r>
              <a:rPr b="1" baseline="-25000" lang="en-US" sz="1900">
                <a:solidFill>
                  <a:srgbClr val="38761D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|w</a:t>
            </a:r>
            <a:r>
              <a:rPr b="1" baseline="-25000" lang="en-US" sz="1900">
                <a:solidFill>
                  <a:srgbClr val="38761D"/>
                </a:solidFill>
              </a:rPr>
              <a:t>i&lt;t</a:t>
            </a:r>
            <a:r>
              <a:rPr b="1" lang="en-US" sz="1900">
                <a:solidFill>
                  <a:srgbClr val="38761D"/>
                </a:solidFill>
              </a:rPr>
              <a:t>) = softmax(W[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;c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] + b) </a:t>
            </a:r>
            <a:r>
              <a:rPr lang="en-US" sz="1900">
                <a:solidFill>
                  <a:srgbClr val="38761D"/>
                </a:solidFill>
              </a:rPr>
              <a:t>// per word probabilities</a:t>
            </a:r>
            <a:endParaRPr b="1" sz="1900">
              <a:solidFill>
                <a:srgbClr val="38761D"/>
              </a:solidFill>
            </a:endParaRPr>
          </a:p>
        </p:txBody>
      </p:sp>
      <p:graphicFrame>
        <p:nvGraphicFramePr>
          <p:cNvPr id="1682" name="Google Shape;1682;p13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3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689" name="Google Shape;1689;p131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690" name="Google Shape;1690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1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31"/>
          <p:cNvSpPr/>
          <p:nvPr/>
        </p:nvSpPr>
        <p:spPr>
          <a:xfrm>
            <a:off x="3349352" y="5266102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31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31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31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31"/>
          <p:cNvSpPr/>
          <p:nvPr/>
        </p:nvSpPr>
        <p:spPr>
          <a:xfrm>
            <a:off x="9483368" y="3429000"/>
            <a:ext cx="343197" cy="3200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3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99" name="Google Shape;1699;p13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3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06" name="Google Shape;1706;p132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07" name="Google Shape;1707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32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32"/>
          <p:cNvSpPr/>
          <p:nvPr/>
        </p:nvSpPr>
        <p:spPr>
          <a:xfrm>
            <a:off x="2723604" y="526610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32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132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132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13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1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15" name="Google Shape;1715;p13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aphicFrame>
        <p:nvGraphicFramePr>
          <p:cNvPr id="196" name="Google Shape;196;p2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14133" l="9219" r="13886" t="28438"/>
          <a:stretch/>
        </p:blipFill>
        <p:spPr>
          <a:xfrm>
            <a:off x="938500" y="2468525"/>
            <a:ext cx="8422850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TU Berlin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3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22" name="Google Shape;1722;p133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23" name="Google Shape;1723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33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33"/>
          <p:cNvSpPr/>
          <p:nvPr/>
        </p:nvSpPr>
        <p:spPr>
          <a:xfrm>
            <a:off x="2149267" y="5083660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33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33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33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3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31" name="Google Shape;1731;p13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3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38" name="Google Shape;1738;p134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39" name="Google Shape;1739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34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34"/>
          <p:cNvSpPr/>
          <p:nvPr/>
        </p:nvSpPr>
        <p:spPr>
          <a:xfrm>
            <a:off x="1506275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34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34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3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1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46" name="Google Shape;1746;p13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3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53" name="Google Shape;1753;p135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54" name="Google Shape;1754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35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35"/>
          <p:cNvSpPr/>
          <p:nvPr/>
        </p:nvSpPr>
        <p:spPr>
          <a:xfrm>
            <a:off x="916313" y="510766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35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3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3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60" name="Google Shape;1760;p13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3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67" name="Google Shape;1767;p136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68" name="Google Shape;1768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36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36"/>
          <p:cNvSpPr/>
          <p:nvPr/>
        </p:nvSpPr>
        <p:spPr>
          <a:xfrm>
            <a:off x="-102977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36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3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3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74" name="Google Shape;1774;p13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3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81" name="Google Shape;1781;p137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82" name="Google Shape;1782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37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3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85" name="Google Shape;1785;p13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sp>
        <p:nvSpPr>
          <p:cNvPr id="1791" name="Google Shape;1791;p13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792" name="Google Shape;1792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639118"/>
            <a:ext cx="3391365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298503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1" y="4060237"/>
            <a:ext cx="2874433" cy="919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5" name="Google Shape;1795;p138"/>
          <p:cNvCxnSpPr/>
          <p:nvPr/>
        </p:nvCxnSpPr>
        <p:spPr>
          <a:xfrm>
            <a:off x="550334" y="2797765"/>
            <a:ext cx="423333" cy="53810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6" name="Google Shape;1796;p138"/>
          <p:cNvSpPr txBox="1"/>
          <p:nvPr/>
        </p:nvSpPr>
        <p:spPr>
          <a:xfrm>
            <a:off x="1" y="2395980"/>
            <a:ext cx="12751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/>
          </a:p>
        </p:txBody>
      </p:sp>
      <p:cxnSp>
        <p:nvCxnSpPr>
          <p:cNvPr id="1797" name="Google Shape;1797;p138"/>
          <p:cNvCxnSpPr/>
          <p:nvPr/>
        </p:nvCxnSpPr>
        <p:spPr>
          <a:xfrm>
            <a:off x="680678" y="3896750"/>
            <a:ext cx="423333" cy="538103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8" name="Google Shape;1798;p138"/>
          <p:cNvSpPr txBox="1"/>
          <p:nvPr/>
        </p:nvSpPr>
        <p:spPr>
          <a:xfrm>
            <a:off x="-50473" y="3565148"/>
            <a:ext cx="12609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Jacobian</a:t>
            </a:r>
            <a:endParaRPr/>
          </a:p>
        </p:txBody>
      </p:sp>
      <p:pic>
        <p:nvPicPr>
          <p:cNvPr descr="Image" id="1799" name="Google Shape;1799;p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1" y="5064777"/>
            <a:ext cx="1590559" cy="73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38"/>
          <p:cNvSpPr/>
          <p:nvPr/>
        </p:nvSpPr>
        <p:spPr>
          <a:xfrm>
            <a:off x="2382192" y="4996329"/>
            <a:ext cx="550333" cy="767049"/>
          </a:xfrm>
          <a:prstGeom prst="rect">
            <a:avLst/>
          </a:prstGeom>
          <a:solidFill>
            <a:srgbClr val="DCDEE0"/>
          </a:solidFill>
          <a:ln cap="flat" cmpd="sng" w="25400">
            <a:solidFill>
              <a:srgbClr val="85888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</p:txBody>
      </p:sp>
      <p:pic>
        <p:nvPicPr>
          <p:cNvPr descr="Image" id="1801" name="Google Shape;1801;p1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1566" y="4957374"/>
            <a:ext cx="5987708" cy="84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03" name="Google Shape;1803;p13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3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pic>
        <p:nvPicPr>
          <p:cNvPr descr="Image" id="1809" name="Google Shape;180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875" y="1522068"/>
            <a:ext cx="3391366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725" y="289138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11" name="Google Shape;1811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875" y="3927147"/>
            <a:ext cx="4622802" cy="9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39"/>
          <p:cNvSpPr txBox="1"/>
          <p:nvPr/>
        </p:nvSpPr>
        <p:spPr>
          <a:xfrm>
            <a:off x="848716" y="4855013"/>
            <a:ext cx="9073200" cy="193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288" l="-1074" r="-1006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39"/>
          <p:cNvSpPr txBox="1"/>
          <p:nvPr/>
        </p:nvSpPr>
        <p:spPr>
          <a:xfrm>
            <a:off x="6462144" y="6264634"/>
            <a:ext cx="4538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Pascanu &amp; Mikolov &amp; Bengio, 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“On the difficulty of training recurrent neural networks”</a:t>
            </a:r>
            <a:endParaRPr/>
          </a:p>
        </p:txBody>
      </p:sp>
      <p:sp>
        <p:nvSpPr>
          <p:cNvPr id="1814" name="Google Shape;1814;p139"/>
          <p:cNvSpPr/>
          <p:nvPr/>
        </p:nvSpPr>
        <p:spPr>
          <a:xfrm>
            <a:off x="5194076" y="3969065"/>
            <a:ext cx="985500" cy="83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3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16" name="Google Shape;1816;p13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817" name="Google Shape;1817;p139"/>
          <p:cNvCxnSpPr/>
          <p:nvPr/>
        </p:nvCxnSpPr>
        <p:spPr>
          <a:xfrm flipH="1">
            <a:off x="2679825" y="3720525"/>
            <a:ext cx="34059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8" name="Google Shape;1818;p139"/>
          <p:cNvSpPr txBox="1"/>
          <p:nvPr/>
        </p:nvSpPr>
        <p:spPr>
          <a:xfrm>
            <a:off x="6085725" y="345932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/>
              <a:t>If identity</a:t>
            </a:r>
            <a:endParaRPr b="1" sz="18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Challenges: Gradient Explosion</a:t>
            </a:r>
            <a:endParaRPr/>
          </a:p>
        </p:txBody>
      </p:sp>
      <p:sp>
        <p:nvSpPr>
          <p:cNvPr id="1824" name="Google Shape;1824;p140"/>
          <p:cNvSpPr txBox="1"/>
          <p:nvPr/>
        </p:nvSpPr>
        <p:spPr>
          <a:xfrm>
            <a:off x="667444" y="639857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https://cs224d.stanford.edu/lecture_notes/LectureNotes4.pdf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5" name="Google Shape;1825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6496" y="2022881"/>
            <a:ext cx="5360835" cy="40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4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27" name="Google Shape;1827;p14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4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sp>
        <p:nvSpPr>
          <p:cNvPr id="1833" name="Google Shape;1833;p141"/>
          <p:cNvSpPr/>
          <p:nvPr/>
        </p:nvSpPr>
        <p:spPr>
          <a:xfrm>
            <a:off x="802640" y="1865591"/>
            <a:ext cx="903224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Long-short term memories (LSTMs; Hochreiter and Schmidthuber, 1997)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Gated recurrent units (GRUs; Cho et al., 2014)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Instead of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across time (which leads to exponential error growth), we want the error to be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2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maintain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error, we need a to pass states with a function whose Jacobian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identity</a:t>
            </a:r>
            <a:endParaRPr/>
          </a:p>
        </p:txBody>
      </p:sp>
      <p:sp>
        <p:nvSpPr>
          <p:cNvPr id="1834" name="Google Shape;1834;p14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35" name="Google Shape;1835;p14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4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841" name="Google Shape;18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380" y="1411705"/>
            <a:ext cx="9197241" cy="480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42"/>
          <p:cNvSpPr txBox="1"/>
          <p:nvPr/>
        </p:nvSpPr>
        <p:spPr>
          <a:xfrm>
            <a:off x="1497379" y="63158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142"/>
          <p:cNvCxnSpPr/>
          <p:nvPr/>
        </p:nvCxnSpPr>
        <p:spPr>
          <a:xfrm flipH="1" rot="10800000">
            <a:off x="1706880" y="1879600"/>
            <a:ext cx="548640" cy="3149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44" name="Google Shape;1844;p142"/>
          <p:cNvSpPr txBox="1"/>
          <p:nvPr/>
        </p:nvSpPr>
        <p:spPr>
          <a:xfrm>
            <a:off x="243840" y="1989237"/>
            <a:ext cx="2011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So-called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“memory cell”</a:t>
            </a:r>
            <a:endParaRPr/>
          </a:p>
        </p:txBody>
      </p:sp>
      <p:sp>
        <p:nvSpPr>
          <p:cNvPr id="1845" name="Google Shape;1845;p14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46" name="Google Shape;1846;p14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10" name="Google Shape;210;p26" title="integral subscript negative infinity end subscript superscript infinity f open parentheses x close parentheses d x equals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11" name="Google Shape;211;p26" title="f open parentheses x close parentheses greater or equal than 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127800" y="3228900"/>
            <a:ext cx="604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Assume that the </a:t>
            </a:r>
            <a:r>
              <a:rPr b="1" lang="en-US" sz="1600"/>
              <a:t>p</a:t>
            </a:r>
            <a:r>
              <a:rPr lang="en-US" sz="1600"/>
              <a:t> the the true distribution of age in years when men start lose most hair pieces. The distribution is given by the universe and it is unknown to humans.</a:t>
            </a:r>
            <a:endParaRPr sz="16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852" name="Google Shape;185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031" y="1623082"/>
            <a:ext cx="9063939" cy="432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3" name="Google Shape;1853;p143"/>
          <p:cNvCxnSpPr/>
          <p:nvPr/>
        </p:nvCxnSpPr>
        <p:spPr>
          <a:xfrm flipH="1" rot="10800000">
            <a:off x="1300480" y="2092960"/>
            <a:ext cx="812800" cy="66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54" name="Google Shape;1854;p143"/>
          <p:cNvSpPr txBox="1"/>
          <p:nvPr/>
        </p:nvSpPr>
        <p:spPr>
          <a:xfrm>
            <a:off x="446730" y="2814290"/>
            <a:ext cx="22309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Similar to resnet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4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4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57" name="Google Shape;1857;p14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938" y="1585061"/>
            <a:ext cx="9093335" cy="442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4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sp>
        <p:nvSpPr>
          <p:cNvPr id="1864" name="Google Shape;1864;p14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4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66" name="Google Shape;1866;p14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LSTM</a:t>
            </a:r>
            <a:endParaRPr/>
          </a:p>
        </p:txBody>
      </p:sp>
      <p:pic>
        <p:nvPicPr>
          <p:cNvPr id="1872" name="Google Shape;187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561" y="1697489"/>
            <a:ext cx="9042716" cy="434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4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4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75" name="Google Shape;1875;p14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4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Parameter efficient LSTM Variant</a:t>
            </a:r>
            <a:endParaRPr/>
          </a:p>
        </p:txBody>
      </p:sp>
      <p:pic>
        <p:nvPicPr>
          <p:cNvPr id="1881" name="Google Shape;188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424" y="1684520"/>
            <a:ext cx="9081857" cy="42198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4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4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84" name="Google Shape;1884;p14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4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An intuitive view of LSTMs</a:t>
            </a:r>
            <a:endParaRPr/>
          </a:p>
        </p:txBody>
      </p:sp>
      <p:pic>
        <p:nvPicPr>
          <p:cNvPr descr="Image" id="1890" name="Google Shape;189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07" y="2475746"/>
            <a:ext cx="2871251" cy="381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1" name="Google Shape;189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657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2" name="Google Shape;1892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875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3" name="Google Shape;1893;p147"/>
          <p:cNvGrpSpPr/>
          <p:nvPr/>
        </p:nvGrpSpPr>
        <p:grpSpPr>
          <a:xfrm>
            <a:off x="1368506" y="2709428"/>
            <a:ext cx="9704876" cy="3623898"/>
            <a:chOff x="961305" y="53954"/>
            <a:chExt cx="14900777" cy="5564100"/>
          </a:xfrm>
        </p:grpSpPr>
        <p:sp>
          <p:nvSpPr>
            <p:cNvPr id="1894" name="Google Shape;1894;p147"/>
            <p:cNvSpPr/>
            <p:nvPr/>
          </p:nvSpPr>
          <p:spPr>
            <a:xfrm>
              <a:off x="961305" y="71900"/>
              <a:ext cx="4659691" cy="5377400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47"/>
            <p:cNvSpPr/>
            <p:nvPr/>
          </p:nvSpPr>
          <p:spPr>
            <a:xfrm>
              <a:off x="10083976" y="53954"/>
              <a:ext cx="5778106" cy="5564100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6" name="Google Shape;1896;p147"/>
          <p:cNvSpPr txBox="1"/>
          <p:nvPr/>
        </p:nvSpPr>
        <p:spPr>
          <a:xfrm>
            <a:off x="10592248" y="10844173"/>
            <a:ext cx="3841429" cy="2168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897" name="Google Shape;1897;p147"/>
          <p:cNvSpPr txBox="1"/>
          <p:nvPr/>
        </p:nvSpPr>
        <p:spPr>
          <a:xfrm>
            <a:off x="463284" y="646581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https://colah.github.io/posts/2015-08-Understanding-LSTMs/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8" name="Google Shape;1898;p147"/>
          <p:cNvCxnSpPr/>
          <p:nvPr/>
        </p:nvCxnSpPr>
        <p:spPr>
          <a:xfrm>
            <a:off x="4422335" y="2656551"/>
            <a:ext cx="486000" cy="1342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9" name="Google Shape;1899;p147"/>
          <p:cNvCxnSpPr/>
          <p:nvPr/>
        </p:nvCxnSpPr>
        <p:spPr>
          <a:xfrm flipH="1">
            <a:off x="5838548" y="2714176"/>
            <a:ext cx="505500" cy="1262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0" name="Google Shape;1900;p147"/>
          <p:cNvSpPr txBox="1"/>
          <p:nvPr/>
        </p:nvSpPr>
        <p:spPr>
          <a:xfrm>
            <a:off x="3223299" y="1825550"/>
            <a:ext cx="195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Forget old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/>
          </a:p>
        </p:txBody>
      </p:sp>
      <p:sp>
        <p:nvSpPr>
          <p:cNvPr id="1901" name="Google Shape;1901;p147"/>
          <p:cNvSpPr txBox="1"/>
          <p:nvPr/>
        </p:nvSpPr>
        <p:spPr>
          <a:xfrm>
            <a:off x="5815272" y="1883175"/>
            <a:ext cx="216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/>
          </a:p>
        </p:txBody>
      </p:sp>
      <p:sp>
        <p:nvSpPr>
          <p:cNvPr id="1902" name="Google Shape;1902;p14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03" name="Google Shape;1903;p14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04" name="Google Shape;1904;p147"/>
          <p:cNvCxnSpPr/>
          <p:nvPr/>
        </p:nvCxnSpPr>
        <p:spPr>
          <a:xfrm flipH="1" rot="10800000">
            <a:off x="1112675" y="401672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5" name="Google Shape;1905;p147"/>
          <p:cNvCxnSpPr/>
          <p:nvPr/>
        </p:nvCxnSpPr>
        <p:spPr>
          <a:xfrm flipH="1" rot="10800000">
            <a:off x="1112675" y="508227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6" name="Google Shape;1906;p147"/>
          <p:cNvSpPr txBox="1"/>
          <p:nvPr/>
        </p:nvSpPr>
        <p:spPr>
          <a:xfrm>
            <a:off x="201975" y="3757550"/>
            <a:ext cx="9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47"/>
          <p:cNvSpPr txBox="1"/>
          <p:nvPr/>
        </p:nvSpPr>
        <p:spPr>
          <a:xfrm>
            <a:off x="463275" y="377657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</a:t>
            </a:r>
            <a:r>
              <a:rPr b="1" baseline="-25000" lang="en-US" sz="2000"/>
              <a:t>t</a:t>
            </a:r>
            <a:endParaRPr b="1" baseline="-25000" sz="2000"/>
          </a:p>
        </p:txBody>
      </p:sp>
      <p:sp>
        <p:nvSpPr>
          <p:cNvPr id="1908" name="Google Shape;1908;p147"/>
          <p:cNvSpPr txBox="1"/>
          <p:nvPr/>
        </p:nvSpPr>
        <p:spPr>
          <a:xfrm>
            <a:off x="415450" y="484212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h</a:t>
            </a:r>
            <a:r>
              <a:rPr b="1" baseline="-25000" lang="en-US" sz="2000"/>
              <a:t>t</a:t>
            </a:r>
            <a:endParaRPr b="1" baseline="-25000" sz="2000"/>
          </a:p>
        </p:txBody>
      </p:sp>
      <p:sp>
        <p:nvSpPr>
          <p:cNvPr id="1909" name="Google Shape;1909;p147"/>
          <p:cNvSpPr/>
          <p:nvPr/>
        </p:nvSpPr>
        <p:spPr>
          <a:xfrm>
            <a:off x="4667275" y="3889575"/>
            <a:ext cx="486000" cy="12624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47"/>
          <p:cNvSpPr/>
          <p:nvPr/>
        </p:nvSpPr>
        <p:spPr>
          <a:xfrm>
            <a:off x="5177212" y="3889575"/>
            <a:ext cx="910800" cy="126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11" name="Google Shape;1911;p147"/>
          <p:cNvCxnSpPr/>
          <p:nvPr/>
        </p:nvCxnSpPr>
        <p:spPr>
          <a:xfrm flipH="1" rot="10800000">
            <a:off x="132375" y="40844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2" name="Google Shape;1912;p147"/>
          <p:cNvCxnSpPr/>
          <p:nvPr/>
        </p:nvCxnSpPr>
        <p:spPr>
          <a:xfrm flipH="1" rot="10800000">
            <a:off x="243400" y="50795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918" name="Google Shape;1918;p148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919" name="Google Shape;1919;p14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20" name="Google Shape;1920;p14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921" name="Google Shape;192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148"/>
          <p:cNvSpPr txBox="1"/>
          <p:nvPr/>
        </p:nvSpPr>
        <p:spPr>
          <a:xfrm>
            <a:off x="100775" y="1622725"/>
            <a:ext cx="7795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No mechanism of recurrence, just attention! (Vaswani et al. 2017)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“Combine information” between words via </a:t>
            </a:r>
            <a:r>
              <a:rPr b="1" lang="en-US" sz="2500"/>
              <a:t>self-attention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Do multiple self-attentions in parallel</a:t>
            </a:r>
            <a:br>
              <a:rPr b="1" lang="en-US" sz="2500"/>
            </a:br>
            <a:r>
              <a:rPr lang="en-US" sz="2500"/>
              <a:t>=</a:t>
            </a:r>
            <a:r>
              <a:rPr b="1" lang="en-US" sz="2500"/>
              <a:t> efficient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Even better gradient flow than LSTMs</a:t>
            </a:r>
            <a:br>
              <a:rPr lang="en-US" sz="2500"/>
            </a:br>
            <a:r>
              <a:rPr lang="en-US" sz="2500"/>
              <a:t>= </a:t>
            </a:r>
            <a:r>
              <a:rPr b="1" lang="en-US" sz="2500"/>
              <a:t>deep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Not limited by locality</a:t>
            </a:r>
            <a:r>
              <a:rPr lang="en-US" sz="2500"/>
              <a:t> by design</a:t>
            </a:r>
            <a:endParaRPr sz="2500"/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LSTM needs to remember K-words back in cell state</a:t>
            </a:r>
            <a:endParaRPr sz="2500"/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CNN only sees kernel window</a:t>
            </a:r>
            <a:endParaRPr sz="2500"/>
          </a:p>
        </p:txBody>
      </p:sp>
      <p:sp>
        <p:nvSpPr>
          <p:cNvPr id="1923" name="Google Shape;1923;p148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In </a:t>
            </a:r>
            <a:r>
              <a:rPr i="1" lang="en-US" sz="1100">
                <a:solidFill>
                  <a:schemeClr val="dk1"/>
                </a:solidFill>
              </a:rPr>
              <a:t>Advances in neural information processing systems</a:t>
            </a:r>
            <a:r>
              <a:rPr lang="en-US" sz="1100">
                <a:solidFill>
                  <a:schemeClr val="dk1"/>
                </a:solidFill>
              </a:rPr>
              <a:t> (pp. 5998-6008).</a:t>
            </a:r>
            <a:endParaRPr/>
          </a:p>
        </p:txBody>
      </p:sp>
      <p:sp>
        <p:nvSpPr>
          <p:cNvPr id="1924" name="Google Shape;1924;p148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https://www.mall.cz/figurky/</a:t>
            </a:r>
            <a:br>
              <a:rPr lang="en-US" u="sng">
                <a:solidFill>
                  <a:schemeClr val="hlink"/>
                </a:solidFill>
                <a:hlinkClick r:id="rId5"/>
              </a:rPr>
            </a:br>
            <a:r>
              <a:rPr lang="en-US" u="sng">
                <a:solidFill>
                  <a:schemeClr val="hlink"/>
                </a:solidFill>
                <a:hlinkClick r:id="rId6"/>
              </a:rPr>
              <a:t>transformers-gen-figurka-voyager-optimus-prime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4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930" name="Google Shape;1930;p149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931" name="Google Shape;1931;p14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32" name="Google Shape;1932;p14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933" name="Google Shape;193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149"/>
          <p:cNvSpPr txBox="1"/>
          <p:nvPr/>
        </p:nvSpPr>
        <p:spPr>
          <a:xfrm>
            <a:off x="100775" y="1622725"/>
            <a:ext cx="779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Work well mostly in larger scale (50M+ params)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Require lots of data to train</a:t>
            </a:r>
            <a:endParaRPr sz="2500"/>
          </a:p>
        </p:txBody>
      </p:sp>
      <p:sp>
        <p:nvSpPr>
          <p:cNvPr id="1935" name="Google Shape;1935;p149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In </a:t>
            </a:r>
            <a:r>
              <a:rPr i="1" lang="en-US" sz="1100">
                <a:solidFill>
                  <a:schemeClr val="dk1"/>
                </a:solidFill>
              </a:rPr>
              <a:t>Advances in neural information processing systems</a:t>
            </a:r>
            <a:r>
              <a:rPr lang="en-US" sz="1100">
                <a:solidFill>
                  <a:schemeClr val="dk1"/>
                </a:solidFill>
              </a:rPr>
              <a:t> (pp. 5998-6008).</a:t>
            </a:r>
            <a:endParaRPr/>
          </a:p>
        </p:txBody>
      </p:sp>
      <p:sp>
        <p:nvSpPr>
          <p:cNvPr id="1936" name="Google Shape;1936;p149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https://www.mall.cz/figurky/</a:t>
            </a:r>
            <a:br>
              <a:rPr lang="en-US" u="sng">
                <a:solidFill>
                  <a:schemeClr val="hlink"/>
                </a:solidFill>
                <a:hlinkClick r:id="rId5"/>
              </a:rPr>
            </a:br>
            <a:r>
              <a:rPr lang="en-US" u="sng">
                <a:solidFill>
                  <a:schemeClr val="hlink"/>
                </a:solidFill>
                <a:hlinkClick r:id="rId6"/>
              </a:rPr>
              <a:t>transformers-gen-figurka-voyager-optimus-prime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12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5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944" name="Google Shape;1944;p150"/>
          <p:cNvCxnSpPr/>
          <p:nvPr/>
        </p:nvCxnSpPr>
        <p:spPr>
          <a:xfrm flipH="1">
            <a:off x="7075136" y="3292642"/>
            <a:ext cx="11637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5" name="Google Shape;1945;p150"/>
          <p:cNvSpPr txBox="1"/>
          <p:nvPr/>
        </p:nvSpPr>
        <p:spPr>
          <a:xfrm>
            <a:off x="6236581" y="3405646"/>
            <a:ext cx="12969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58" l="-7038" r="0" t="-106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946" name="Google Shape;1946;p150"/>
          <p:cNvCxnSpPr/>
          <p:nvPr/>
        </p:nvCxnSpPr>
        <p:spPr>
          <a:xfrm rot="10800000">
            <a:off x="6483801" y="4932220"/>
            <a:ext cx="9330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7" name="Google Shape;1947;p150"/>
          <p:cNvSpPr txBox="1"/>
          <p:nvPr/>
        </p:nvSpPr>
        <p:spPr>
          <a:xfrm>
            <a:off x="5479093" y="4701384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48" name="Google Shape;1948;p150"/>
          <p:cNvCxnSpPr>
            <a:endCxn id="1949" idx="3"/>
          </p:cNvCxnSpPr>
          <p:nvPr/>
        </p:nvCxnSpPr>
        <p:spPr>
          <a:xfrm flipH="1">
            <a:off x="5833173" y="5692047"/>
            <a:ext cx="1583700" cy="501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9" name="Google Shape;1949;p150"/>
          <p:cNvSpPr txBox="1"/>
          <p:nvPr/>
        </p:nvSpPr>
        <p:spPr>
          <a:xfrm>
            <a:off x="4559373" y="596279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950" name="Google Shape;1950;p15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51" name="Google Shape;1951;p150"/>
          <p:cNvSpPr txBox="1"/>
          <p:nvPr/>
        </p:nvSpPr>
        <p:spPr>
          <a:xfrm>
            <a:off x="415600" y="1739050"/>
            <a:ext cx="659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d x L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encodings from encoder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: </a:t>
            </a:r>
            <a:r>
              <a:rPr lang="en-US" sz="1900">
                <a:solidFill>
                  <a:srgbClr val="FF0000"/>
                </a:solidFill>
              </a:rPr>
              <a:t>d x 1 hidden vector in t-th step from decoder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1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2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=h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br>
              <a:rPr b="1" baseline="-25000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softmax(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K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)</a:t>
            </a:r>
            <a:br>
              <a:rPr b="1" lang="en-US" sz="1900">
                <a:solidFill>
                  <a:srgbClr val="FF0000"/>
                </a:solidFill>
              </a:rPr>
            </a:br>
            <a:r>
              <a:rPr b="1" lang="en-US" sz="1900">
                <a:solidFill>
                  <a:srgbClr val="FF0000"/>
                </a:solidFill>
              </a:rPr>
              <a:t>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</a:t>
            </a:r>
            <a:r>
              <a:rPr b="1" lang="en-US" sz="1900">
                <a:solidFill>
                  <a:srgbClr val="FF0000"/>
                </a:solidFill>
              </a:rPr>
              <a:t>Va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38761D"/>
                </a:solidFill>
              </a:rPr>
              <a:t>// sentence embedding for step t</a:t>
            </a:r>
            <a:endParaRPr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8761D"/>
                </a:solidFill>
              </a:rPr>
              <a:t>p(w</a:t>
            </a:r>
            <a:r>
              <a:rPr b="1" baseline="-25000" lang="en-US" sz="1900">
                <a:solidFill>
                  <a:srgbClr val="38761D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|w</a:t>
            </a:r>
            <a:r>
              <a:rPr b="1" baseline="-25000" lang="en-US" sz="1900">
                <a:solidFill>
                  <a:srgbClr val="38761D"/>
                </a:solidFill>
              </a:rPr>
              <a:t>i&lt;t</a:t>
            </a:r>
            <a:r>
              <a:rPr b="1" lang="en-US" sz="1900">
                <a:solidFill>
                  <a:srgbClr val="38761D"/>
                </a:solidFill>
              </a:rPr>
              <a:t>) = softmax(W[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;c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] + b) </a:t>
            </a:r>
            <a:r>
              <a:rPr lang="en-US" sz="1900">
                <a:solidFill>
                  <a:srgbClr val="38761D"/>
                </a:solidFill>
              </a:rPr>
              <a:t>// per word probabilities</a:t>
            </a:r>
            <a:endParaRPr b="1" sz="1900">
              <a:solidFill>
                <a:srgbClr val="38761D"/>
              </a:solidFill>
            </a:endParaRPr>
          </a:p>
        </p:txBody>
      </p:sp>
      <p:graphicFrame>
        <p:nvGraphicFramePr>
          <p:cNvPr id="1952" name="Google Shape;1952;p15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5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959" name="Google Shape;1959;p15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960" name="Google Shape;1960;p151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51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51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151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51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151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151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7" name="Google Shape;1967;p151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8" name="Google Shape;1968;p151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69" name="Google Shape;1969;p151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70" name="Google Shape;1970;p151"/>
          <p:cNvCxnSpPr>
            <a:stCxn id="1965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71" name="Google Shape;1971;p151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972" name="Google Shape;1972;p151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73" name="Google Shape;1973;p151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51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1975" name="Google Shape;1975;p151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51"/>
          <p:cNvSpPr txBox="1"/>
          <p:nvPr/>
        </p:nvSpPr>
        <p:spPr>
          <a:xfrm>
            <a:off x="5444025" y="2174675"/>
            <a:ext cx="710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 = </a:t>
            </a:r>
            <a:r>
              <a:rPr b="1" lang="en-US" sz="2600"/>
              <a:t>AV</a:t>
            </a:r>
            <a:r>
              <a:rPr lang="en-US" sz="2600"/>
              <a:t>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</a:t>
            </a:r>
            <a:r>
              <a:rPr b="1" lang="en-US" sz="2600"/>
              <a:t>W</a:t>
            </a:r>
            <a:r>
              <a:rPr b="1" baseline="-25000" lang="en-US" sz="2600"/>
              <a:t>o</a:t>
            </a:r>
            <a:r>
              <a:rPr b="1" lang="en-US" sz="2600"/>
              <a:t>C</a:t>
            </a:r>
            <a:r>
              <a:rPr lang="en-US" sz="2600"/>
              <a:t> </a:t>
            </a:r>
            <a:r>
              <a:rPr lang="en-US" sz="2600">
                <a:solidFill>
                  <a:srgbClr val="888888"/>
                </a:solidFill>
              </a:rPr>
              <a:t>// output matrix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1977" name="Google Shape;197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600" y="3712475"/>
            <a:ext cx="2932377" cy="258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51"/>
          <p:cNvPicPr preferRelativeResize="0"/>
          <p:nvPr/>
        </p:nvPicPr>
        <p:blipFill rotWithShape="1">
          <a:blip r:embed="rId5">
            <a:alphaModFix/>
          </a:blip>
          <a:srcRect b="5444" l="28968" r="44766" t="69138"/>
          <a:stretch/>
        </p:blipFill>
        <p:spPr>
          <a:xfrm>
            <a:off x="5302050" y="3796563"/>
            <a:ext cx="1587900" cy="16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151"/>
          <p:cNvSpPr txBox="1"/>
          <p:nvPr/>
        </p:nvSpPr>
        <p:spPr>
          <a:xfrm>
            <a:off x="5444025" y="1752275"/>
            <a:ext cx="50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A = </a:t>
            </a:r>
            <a:r>
              <a:rPr lang="en-US" sz="2600">
                <a:solidFill>
                  <a:schemeClr val="dk1"/>
                </a:solidFill>
              </a:rPr>
              <a:t>softmax(</a:t>
            </a:r>
            <a:r>
              <a:rPr b="1" lang="en-US" sz="2600">
                <a:solidFill>
                  <a:schemeClr val="dk1"/>
                </a:solidFill>
              </a:rPr>
              <a:t>QK</a:t>
            </a:r>
            <a:r>
              <a:rPr b="1" baseline="30000" lang="en-US" sz="2600">
                <a:solidFill>
                  <a:schemeClr val="dk1"/>
                </a:solidFill>
              </a:rPr>
              <a:t>T</a:t>
            </a:r>
            <a:r>
              <a:rPr lang="en-US" sz="2600">
                <a:solidFill>
                  <a:schemeClr val="dk1"/>
                </a:solidFill>
              </a:rPr>
              <a:t>) </a:t>
            </a:r>
            <a:r>
              <a:rPr lang="en-US" sz="2600">
                <a:solidFill>
                  <a:srgbClr val="888888"/>
                </a:solidFill>
              </a:rPr>
              <a:t>// LxL matrix</a:t>
            </a:r>
            <a:endParaRPr sz="2600">
              <a:solidFill>
                <a:srgbClr val="888888"/>
              </a:solidFill>
            </a:endParaRPr>
          </a:p>
        </p:txBody>
      </p:sp>
      <p:sp>
        <p:nvSpPr>
          <p:cNvPr id="1980" name="Google Shape;1980;p151"/>
          <p:cNvSpPr txBox="1"/>
          <p:nvPr/>
        </p:nvSpPr>
        <p:spPr>
          <a:xfrm>
            <a:off x="6889950" y="6345675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https://github.com/jessevig/bertviz</a:t>
            </a:r>
            <a:endParaRPr/>
          </a:p>
        </p:txBody>
      </p:sp>
      <p:graphicFrame>
        <p:nvGraphicFramePr>
          <p:cNvPr id="1981" name="Google Shape;1981;p15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5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988" name="Google Shape;1988;p15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989" name="Google Shape;1989;p152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52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52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52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52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52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52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6" name="Google Shape;1996;p152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7" name="Google Shape;1997;p152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98" name="Google Shape;1998;p152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99" name="Google Shape;1999;p152"/>
          <p:cNvCxnSpPr>
            <a:stCxn id="1994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00" name="Google Shape;2000;p152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01" name="Google Shape;2001;p152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002" name="Google Shape;2002;p152"/>
          <p:cNvCxnSpPr/>
          <p:nvPr/>
        </p:nvCxnSpPr>
        <p:spPr>
          <a:xfrm flipH="1" rot="10800000">
            <a:off x="3481950" y="5003975"/>
            <a:ext cx="69120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3" name="Google Shape;2003;p152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52"/>
          <p:cNvSpPr txBox="1"/>
          <p:nvPr/>
        </p:nvSpPr>
        <p:spPr>
          <a:xfrm>
            <a:off x="4197700" y="4738650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 assume </a:t>
            </a:r>
            <a:r>
              <a:rPr lang="en-US"/>
              <a:t>zero mean, unit variance</a:t>
            </a:r>
            <a:endParaRPr/>
          </a:p>
        </p:txBody>
      </p:sp>
      <p:sp>
        <p:nvSpPr>
          <p:cNvPr id="2005" name="Google Shape;2005;p152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006" name="Google Shape;2006;p152"/>
          <p:cNvCxnSpPr/>
          <p:nvPr/>
        </p:nvCxnSpPr>
        <p:spPr>
          <a:xfrm flipH="1" rot="10800000">
            <a:off x="952250" y="1881875"/>
            <a:ext cx="16290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7" name="Google Shape;2007;p152"/>
          <p:cNvSpPr txBox="1"/>
          <p:nvPr/>
        </p:nvSpPr>
        <p:spPr>
          <a:xfrm>
            <a:off x="2656825" y="1719150"/>
            <a:ext cx="22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weights initialized so that values of Q,K,V have</a:t>
            </a:r>
            <a:br>
              <a:rPr lang="en-US"/>
            </a:br>
            <a:r>
              <a:rPr lang="en-US"/>
              <a:t>zero mean, unit variance</a:t>
            </a:r>
            <a:endParaRPr/>
          </a:p>
        </p:txBody>
      </p:sp>
      <p:sp>
        <p:nvSpPr>
          <p:cNvPr id="2008" name="Google Shape;2008;p152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52"/>
          <p:cNvSpPr/>
          <p:nvPr/>
        </p:nvSpPr>
        <p:spPr>
          <a:xfrm>
            <a:off x="8391250" y="2652275"/>
            <a:ext cx="2520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52"/>
          <p:cNvSpPr txBox="1"/>
          <p:nvPr/>
        </p:nvSpPr>
        <p:spPr>
          <a:xfrm>
            <a:off x="5444025" y="1752275"/>
            <a:ext cx="5073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A = </a:t>
            </a:r>
            <a:r>
              <a:rPr lang="en-US" sz="2600">
                <a:solidFill>
                  <a:schemeClr val="dk1"/>
                </a:solidFill>
              </a:rPr>
              <a:t>softmax(</a:t>
            </a:r>
            <a:r>
              <a:rPr b="1" lang="en-US" sz="2600">
                <a:solidFill>
                  <a:schemeClr val="dk1"/>
                </a:solidFill>
              </a:rPr>
              <a:t>QK</a:t>
            </a:r>
            <a:r>
              <a:rPr b="1" baseline="30000" lang="en-US" sz="2600">
                <a:solidFill>
                  <a:schemeClr val="dk1"/>
                </a:solidFill>
              </a:rPr>
              <a:t>T</a:t>
            </a:r>
            <a:r>
              <a:rPr lang="en-US" sz="2600">
                <a:solidFill>
                  <a:schemeClr val="dk1"/>
                </a:solidFill>
              </a:rPr>
              <a:t>) </a:t>
            </a:r>
            <a:r>
              <a:rPr lang="en-US" sz="2600">
                <a:solidFill>
                  <a:srgbClr val="888888"/>
                </a:solidFill>
              </a:rPr>
              <a:t>// LxL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030A0"/>
                </a:solidFill>
              </a:rPr>
              <a:t>Values in matrix QK</a:t>
            </a:r>
            <a:r>
              <a:rPr baseline="30000" lang="en-US" sz="2600">
                <a:solidFill>
                  <a:srgbClr val="7030A0"/>
                </a:solidFill>
              </a:rPr>
              <a:t>T</a:t>
            </a:r>
            <a:r>
              <a:rPr lang="en-US" sz="2600">
                <a:solidFill>
                  <a:srgbClr val="7030A0"/>
                </a:solidFill>
              </a:rPr>
              <a:t> will have </a:t>
            </a:r>
            <a:r>
              <a:rPr lang="en-US" sz="2600" u="sng">
                <a:solidFill>
                  <a:srgbClr val="7030A0"/>
                </a:solidFill>
              </a:rPr>
              <a:t>zero mean and variance d</a:t>
            </a:r>
            <a:r>
              <a:rPr lang="en-US" sz="2600">
                <a:solidFill>
                  <a:srgbClr val="7030A0"/>
                </a:solidFill>
              </a:rPr>
              <a:t> </a:t>
            </a: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☹</a:t>
            </a:r>
            <a:endParaRPr sz="2600">
              <a:solidFill>
                <a:srgbClr val="7030A0"/>
              </a:solidFill>
            </a:endParaRPr>
          </a:p>
        </p:txBody>
      </p:sp>
      <p:graphicFrame>
        <p:nvGraphicFramePr>
          <p:cNvPr id="2011" name="Google Shape;2011;p15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012" name="Google Shape;2012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775" y="3671225"/>
            <a:ext cx="34671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22" name="Google Shape;222;p2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p27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25" name="Google Shape;225;p27" title="integral subscript negative infinity end subscript superscript infinity f open parentheses x close parentheses d x equals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26" name="Google Shape;226;p27" title="f open parentheses x close parentheses greater or equal than 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127800" y="3228900"/>
            <a:ext cx="60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888D"/>
                </a:solidFill>
              </a:rPr>
              <a:t>Assume that the </a:t>
            </a:r>
            <a:r>
              <a:rPr b="1" lang="en-US">
                <a:solidFill>
                  <a:srgbClr val="85888D"/>
                </a:solidFill>
              </a:rPr>
              <a:t>p</a:t>
            </a:r>
            <a:r>
              <a:rPr lang="en-US">
                <a:solidFill>
                  <a:srgbClr val="85888D"/>
                </a:solidFill>
              </a:rPr>
              <a:t> the the true distribution of age in years when men start lose most hair pieces. The distribution is given by the universe and it is unknown to humans.</a:t>
            </a:r>
            <a:endParaRPr>
              <a:solidFill>
                <a:srgbClr val="85888D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27800" y="4060200"/>
            <a:ext cx="604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Than any we can assume that </a:t>
            </a:r>
            <a:r>
              <a:rPr b="1" lang="en-US" sz="1600"/>
              <a:t>f</a:t>
            </a:r>
            <a:r>
              <a:rPr lang="en-US" sz="1600"/>
              <a:t>, which satisfies conditions, can be modelled by e.g. gaussian distribution with the center around e.g. </a:t>
            </a:r>
            <a:r>
              <a:rPr b="1" lang="en-US" sz="1600"/>
              <a:t>30!</a:t>
            </a:r>
            <a:endParaRPr b="1" sz="16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5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2019" name="Google Shape;2019;p15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020" name="Google Shape;2020;p153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53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53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153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153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153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53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7" name="Google Shape;2027;p153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8" name="Google Shape;2028;p153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29" name="Google Shape;2029;p153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2030" name="Google Shape;2030;p153"/>
          <p:cNvCxnSpPr>
            <a:stCxn id="2025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31" name="Google Shape;2031;p153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32" name="Google Shape;2032;p153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033" name="Google Shape;2033;p153"/>
          <p:cNvCxnSpPr/>
          <p:nvPr/>
        </p:nvCxnSpPr>
        <p:spPr>
          <a:xfrm flipH="1" rot="10800000">
            <a:off x="3481950" y="5003975"/>
            <a:ext cx="69120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53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53"/>
          <p:cNvSpPr txBox="1"/>
          <p:nvPr/>
        </p:nvSpPr>
        <p:spPr>
          <a:xfrm>
            <a:off x="4197700" y="4738650"/>
            <a:ext cx="29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~ assume zero mean, unit variance</a:t>
            </a:r>
            <a:endParaRPr/>
          </a:p>
        </p:txBody>
      </p:sp>
      <p:sp>
        <p:nvSpPr>
          <p:cNvPr id="2036" name="Google Shape;2036;p153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037" name="Google Shape;2037;p153"/>
          <p:cNvCxnSpPr/>
          <p:nvPr/>
        </p:nvCxnSpPr>
        <p:spPr>
          <a:xfrm flipH="1" rot="10800000">
            <a:off x="952250" y="1881875"/>
            <a:ext cx="16290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8" name="Google Shape;2038;p153"/>
          <p:cNvSpPr txBox="1"/>
          <p:nvPr/>
        </p:nvSpPr>
        <p:spPr>
          <a:xfrm>
            <a:off x="2656825" y="1719150"/>
            <a:ext cx="22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weights initialized so that values of Q,K,V have</a:t>
            </a:r>
            <a:br>
              <a:rPr lang="en-US"/>
            </a:br>
            <a:r>
              <a:rPr lang="en-US"/>
              <a:t>zero mean, unit variance</a:t>
            </a:r>
            <a:endParaRPr/>
          </a:p>
        </p:txBody>
      </p:sp>
      <p:sp>
        <p:nvSpPr>
          <p:cNvPr id="2039" name="Google Shape;2039;p153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53"/>
          <p:cNvSpPr txBox="1"/>
          <p:nvPr/>
        </p:nvSpPr>
        <p:spPr>
          <a:xfrm>
            <a:off x="5444025" y="21746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 = </a:t>
            </a:r>
            <a:r>
              <a:rPr lang="en-US" sz="2600"/>
              <a:t>AV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C 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041" name="Google Shape;2041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850" y="1876988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53"/>
          <p:cNvSpPr/>
          <p:nvPr/>
        </p:nvSpPr>
        <p:spPr>
          <a:xfrm>
            <a:off x="8391250" y="2652275"/>
            <a:ext cx="2520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3" name="Google Shape;2043;p153"/>
          <p:cNvCxnSpPr/>
          <p:nvPr/>
        </p:nvCxnSpPr>
        <p:spPr>
          <a:xfrm flipH="1">
            <a:off x="4553500" y="3362550"/>
            <a:ext cx="937800" cy="14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4" name="Google Shape;2044;p153"/>
          <p:cNvCxnSpPr>
            <a:endCxn id="2035" idx="0"/>
          </p:cNvCxnSpPr>
          <p:nvPr/>
        </p:nvCxnSpPr>
        <p:spPr>
          <a:xfrm>
            <a:off x="5616850" y="3844050"/>
            <a:ext cx="6870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45" name="Google Shape;2045;p15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5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</a:t>
            </a:r>
            <a:r>
              <a:rPr b="1" lang="en-US"/>
              <a:t>Multi-head</a:t>
            </a:r>
            <a:r>
              <a:rPr lang="en-US"/>
              <a:t> Self-Attention</a:t>
            </a:r>
            <a:endParaRPr/>
          </a:p>
        </p:txBody>
      </p:sp>
      <p:sp>
        <p:nvSpPr>
          <p:cNvPr id="2052" name="Google Shape;2052;p15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053" name="Google Shape;2053;p154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54"/>
          <p:cNvSpPr/>
          <p:nvPr/>
        </p:nvSpPr>
        <p:spPr>
          <a:xfrm>
            <a:off x="5253086" y="4562774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p154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54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54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154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154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0" name="Google Shape;2060;p154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1" name="Google Shape;2061;p154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62" name="Google Shape;2062;p154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2063" name="Google Shape;2063;p154"/>
          <p:cNvCxnSpPr>
            <a:stCxn id="2058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64" name="Google Shape;2064;p154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65" name="Google Shape;2065;p154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66" name="Google Shape;2066;p154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54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068" name="Google Shape;2068;p154"/>
          <p:cNvSpPr txBox="1"/>
          <p:nvPr/>
        </p:nvSpPr>
        <p:spPr>
          <a:xfrm>
            <a:off x="5337075" y="4847800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54"/>
          <p:cNvSpPr txBox="1"/>
          <p:nvPr/>
        </p:nvSpPr>
        <p:spPr>
          <a:xfrm>
            <a:off x="5518050" y="4770400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070" name="Google Shape;207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875" y="4472713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54"/>
          <p:cNvSpPr/>
          <p:nvPr/>
        </p:nvSpPr>
        <p:spPr>
          <a:xfrm>
            <a:off x="4547175" y="1666375"/>
            <a:ext cx="1082100" cy="27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2" name="Google Shape;2072;p154"/>
          <p:cNvCxnSpPr/>
          <p:nvPr/>
        </p:nvCxnSpPr>
        <p:spPr>
          <a:xfrm>
            <a:off x="1495200" y="2498875"/>
            <a:ext cx="21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3" name="Google Shape;2073;p154"/>
          <p:cNvCxnSpPr/>
          <p:nvPr/>
        </p:nvCxnSpPr>
        <p:spPr>
          <a:xfrm>
            <a:off x="5778275" y="2532200"/>
            <a:ext cx="21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4" name="Google Shape;2074;p154"/>
          <p:cNvSpPr/>
          <p:nvPr/>
        </p:nvSpPr>
        <p:spPr>
          <a:xfrm>
            <a:off x="8278200" y="1705097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54"/>
          <p:cNvSpPr/>
          <p:nvPr/>
        </p:nvSpPr>
        <p:spPr>
          <a:xfrm>
            <a:off x="8278200" y="2397010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54"/>
          <p:cNvSpPr/>
          <p:nvPr/>
        </p:nvSpPr>
        <p:spPr>
          <a:xfrm>
            <a:off x="8278200" y="3088922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54"/>
          <p:cNvSpPr/>
          <p:nvPr/>
        </p:nvSpPr>
        <p:spPr>
          <a:xfrm>
            <a:off x="8278200" y="3784785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54"/>
          <p:cNvSpPr txBox="1"/>
          <p:nvPr/>
        </p:nvSpPr>
        <p:spPr>
          <a:xfrm>
            <a:off x="6431225" y="1980275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</a:t>
            </a:r>
            <a:endParaRPr/>
          </a:p>
        </p:txBody>
      </p:sp>
      <p:sp>
        <p:nvSpPr>
          <p:cNvPr id="2079" name="Google Shape;2079;p154"/>
          <p:cNvSpPr txBox="1"/>
          <p:nvPr/>
        </p:nvSpPr>
        <p:spPr>
          <a:xfrm>
            <a:off x="4904325" y="1226225"/>
            <a:ext cx="52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L</a:t>
            </a:r>
            <a:endParaRPr b="1" sz="1900"/>
          </a:p>
        </p:txBody>
      </p:sp>
      <p:sp>
        <p:nvSpPr>
          <p:cNvPr id="2080" name="Google Shape;2080;p154"/>
          <p:cNvSpPr txBox="1"/>
          <p:nvPr/>
        </p:nvSpPr>
        <p:spPr>
          <a:xfrm>
            <a:off x="4006725" y="2310200"/>
            <a:ext cx="52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d</a:t>
            </a:r>
            <a:endParaRPr b="1" sz="2300"/>
          </a:p>
        </p:txBody>
      </p:sp>
      <p:sp>
        <p:nvSpPr>
          <p:cNvPr id="2081" name="Google Shape;2081;p154"/>
          <p:cNvSpPr txBox="1"/>
          <p:nvPr/>
        </p:nvSpPr>
        <p:spPr>
          <a:xfrm>
            <a:off x="9459025" y="1738700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2" name="Google Shape;2082;p154"/>
          <p:cNvSpPr txBox="1"/>
          <p:nvPr/>
        </p:nvSpPr>
        <p:spPr>
          <a:xfrm>
            <a:off x="9459025" y="2468425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3" name="Google Shape;2083;p154"/>
          <p:cNvSpPr txBox="1"/>
          <p:nvPr/>
        </p:nvSpPr>
        <p:spPr>
          <a:xfrm>
            <a:off x="9459025" y="3198150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4" name="Google Shape;2084;p154"/>
          <p:cNvSpPr txBox="1"/>
          <p:nvPr/>
        </p:nvSpPr>
        <p:spPr>
          <a:xfrm>
            <a:off x="9459025" y="3818375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5" name="Google Shape;2085;p154"/>
          <p:cNvSpPr txBox="1"/>
          <p:nvPr/>
        </p:nvSpPr>
        <p:spPr>
          <a:xfrm>
            <a:off x="8559150" y="1226225"/>
            <a:ext cx="52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L</a:t>
            </a:r>
            <a:endParaRPr b="1" sz="1900"/>
          </a:p>
        </p:txBody>
      </p:sp>
      <p:sp>
        <p:nvSpPr>
          <p:cNvPr id="2086" name="Google Shape;2086;p154"/>
          <p:cNvSpPr txBox="1"/>
          <p:nvPr/>
        </p:nvSpPr>
        <p:spPr>
          <a:xfrm>
            <a:off x="7994100" y="4683050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087" name="Google Shape;2087;p154"/>
          <p:cNvSpPr txBox="1"/>
          <p:nvPr/>
        </p:nvSpPr>
        <p:spPr>
          <a:xfrm>
            <a:off x="8375100" y="4683050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088" name="Google Shape;2088;p154"/>
          <p:cNvSpPr txBox="1"/>
          <p:nvPr/>
        </p:nvSpPr>
        <p:spPr>
          <a:xfrm>
            <a:off x="9401300" y="4605250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89" name="Google Shape;2089;p15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5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</a:t>
            </a:r>
            <a:r>
              <a:rPr b="1" lang="en-US"/>
              <a:t>Multi-head</a:t>
            </a:r>
            <a:r>
              <a:rPr lang="en-US"/>
              <a:t> Self-Attention</a:t>
            </a:r>
            <a:endParaRPr/>
          </a:p>
        </p:txBody>
      </p:sp>
      <p:sp>
        <p:nvSpPr>
          <p:cNvPr id="2096" name="Google Shape;2096;p15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097" name="Google Shape;2097;p155"/>
          <p:cNvSpPr txBox="1"/>
          <p:nvPr/>
        </p:nvSpPr>
        <p:spPr>
          <a:xfrm>
            <a:off x="1026275" y="1869525"/>
            <a:ext cx="9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Regularization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Speed-up, as attention within each head can be computed in parallel</a:t>
            </a:r>
            <a:endParaRPr sz="2400"/>
          </a:p>
        </p:txBody>
      </p:sp>
      <p:graphicFrame>
        <p:nvGraphicFramePr>
          <p:cNvPr id="2098" name="Google Shape;2098;p15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5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Positional encoding</a:t>
            </a:r>
            <a:endParaRPr/>
          </a:p>
        </p:txBody>
      </p:sp>
      <p:sp>
        <p:nvSpPr>
          <p:cNvPr id="2105" name="Google Shape;2105;p15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06" name="Google Shape;2106;p156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2224725" y="263459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56"/>
          <p:cNvSpPr/>
          <p:nvPr/>
        </p:nvSpPr>
        <p:spPr>
          <a:xfrm>
            <a:off x="1852925" y="1462302"/>
            <a:ext cx="3915000" cy="134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56"/>
          <p:cNvSpPr/>
          <p:nvPr/>
        </p:nvSpPr>
        <p:spPr>
          <a:xfrm>
            <a:off x="2489689" y="219514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156"/>
          <p:cNvSpPr/>
          <p:nvPr/>
        </p:nvSpPr>
        <p:spPr>
          <a:xfrm>
            <a:off x="3276008" y="219767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156"/>
          <p:cNvSpPr/>
          <p:nvPr/>
        </p:nvSpPr>
        <p:spPr>
          <a:xfrm>
            <a:off x="4030162" y="219375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156"/>
          <p:cNvSpPr/>
          <p:nvPr/>
        </p:nvSpPr>
        <p:spPr>
          <a:xfrm>
            <a:off x="4798812" y="219375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56"/>
          <p:cNvSpPr/>
          <p:nvPr/>
        </p:nvSpPr>
        <p:spPr>
          <a:xfrm rot="5400000">
            <a:off x="7231025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0</a:t>
            </a:r>
            <a:endParaRPr b="1"/>
          </a:p>
        </p:txBody>
      </p:sp>
      <p:sp>
        <p:nvSpPr>
          <p:cNvPr id="2113" name="Google Shape;2113;p156"/>
          <p:cNvSpPr/>
          <p:nvPr/>
        </p:nvSpPr>
        <p:spPr>
          <a:xfrm rot="5400000">
            <a:off x="8099150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1</a:t>
            </a:r>
            <a:endParaRPr b="1"/>
          </a:p>
        </p:txBody>
      </p:sp>
      <p:sp>
        <p:nvSpPr>
          <p:cNvPr id="2114" name="Google Shape;2114;p156"/>
          <p:cNvSpPr/>
          <p:nvPr/>
        </p:nvSpPr>
        <p:spPr>
          <a:xfrm rot="5400000">
            <a:off x="8967275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2</a:t>
            </a:r>
            <a:endParaRPr b="1"/>
          </a:p>
        </p:txBody>
      </p:sp>
      <p:sp>
        <p:nvSpPr>
          <p:cNvPr id="2115" name="Google Shape;2115;p156"/>
          <p:cNvSpPr/>
          <p:nvPr/>
        </p:nvSpPr>
        <p:spPr>
          <a:xfrm rot="5400000">
            <a:off x="9835400" y="3230100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3</a:t>
            </a:r>
            <a:endParaRPr b="1"/>
          </a:p>
        </p:txBody>
      </p:sp>
      <p:sp>
        <p:nvSpPr>
          <p:cNvPr id="2116" name="Google Shape;2116;p156"/>
          <p:cNvSpPr txBox="1"/>
          <p:nvPr/>
        </p:nvSpPr>
        <p:spPr>
          <a:xfrm>
            <a:off x="5937650" y="3011875"/>
            <a:ext cx="471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/>
              <a:t>+</a:t>
            </a:r>
            <a:endParaRPr b="1" sz="4700"/>
          </a:p>
        </p:txBody>
      </p:sp>
      <p:graphicFrame>
        <p:nvGraphicFramePr>
          <p:cNvPr id="2117" name="Google Shape;2117;p15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2124" name="Google Shape;2124;p15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25" name="Google Shape;21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5" y="1488267"/>
            <a:ext cx="3526083" cy="51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524" y="1356874"/>
            <a:ext cx="2871775" cy="4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57"/>
          <p:cNvSpPr txBox="1"/>
          <p:nvPr/>
        </p:nvSpPr>
        <p:spPr>
          <a:xfrm>
            <a:off x="4728700" y="6133625"/>
            <a:ext cx="604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 source: </a:t>
            </a: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28" name="Google Shape;2128;p157"/>
          <p:cNvSpPr txBox="1"/>
          <p:nvPr/>
        </p:nvSpPr>
        <p:spPr>
          <a:xfrm>
            <a:off x="4921050" y="42920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129" name="Google Shape;2129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875" y="3994388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57"/>
          <p:cNvSpPr txBox="1"/>
          <p:nvPr/>
        </p:nvSpPr>
        <p:spPr>
          <a:xfrm>
            <a:off x="7386700" y="4215875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131" name="Google Shape;2131;p157"/>
          <p:cNvSpPr txBox="1"/>
          <p:nvPr/>
        </p:nvSpPr>
        <p:spPr>
          <a:xfrm>
            <a:off x="7767700" y="4215875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graphicFrame>
        <p:nvGraphicFramePr>
          <p:cNvPr id="2132" name="Google Shape;2132;p15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5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2139" name="Google Shape;2139;p15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40" name="Google Shape;214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5" y="1488267"/>
            <a:ext cx="3526083" cy="51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524" y="1356874"/>
            <a:ext cx="2871775" cy="4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58"/>
          <p:cNvSpPr txBox="1"/>
          <p:nvPr/>
        </p:nvSpPr>
        <p:spPr>
          <a:xfrm>
            <a:off x="4728700" y="6133625"/>
            <a:ext cx="604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 source: </a:t>
            </a: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43" name="Google Shape;2143;p158"/>
          <p:cNvSpPr txBox="1"/>
          <p:nvPr/>
        </p:nvSpPr>
        <p:spPr>
          <a:xfrm>
            <a:off x="4921050" y="42920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144" name="Google Shape;2144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875" y="3994388"/>
            <a:ext cx="2596375" cy="1150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5" name="Google Shape;2145;p15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46" name="Google Shape;2146;p158"/>
          <p:cNvSpPr/>
          <p:nvPr/>
        </p:nvSpPr>
        <p:spPr>
          <a:xfrm>
            <a:off x="668425" y="2980125"/>
            <a:ext cx="2270700" cy="35787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8"/>
          <p:cNvSpPr/>
          <p:nvPr/>
        </p:nvSpPr>
        <p:spPr>
          <a:xfrm>
            <a:off x="3000625" y="1356875"/>
            <a:ext cx="1789500" cy="5385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8"/>
          <p:cNvSpPr txBox="1"/>
          <p:nvPr/>
        </p:nvSpPr>
        <p:spPr>
          <a:xfrm>
            <a:off x="878200" y="23878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EF8600"/>
                </a:solidFill>
              </a:rPr>
              <a:t>Encoder</a:t>
            </a:r>
            <a:endParaRPr b="1" sz="1700">
              <a:solidFill>
                <a:srgbClr val="EF8600"/>
              </a:solidFill>
            </a:endParaRPr>
          </a:p>
        </p:txBody>
      </p:sp>
      <p:sp>
        <p:nvSpPr>
          <p:cNvPr id="2149" name="Google Shape;2149;p158"/>
          <p:cNvSpPr txBox="1"/>
          <p:nvPr/>
        </p:nvSpPr>
        <p:spPr>
          <a:xfrm>
            <a:off x="4921050" y="17381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AA84F"/>
                </a:solidFill>
              </a:rPr>
              <a:t>Decoder</a:t>
            </a:r>
            <a:endParaRPr b="1" sz="1700">
              <a:solidFill>
                <a:srgbClr val="6AA84F"/>
              </a:solidFill>
            </a:endParaRPr>
          </a:p>
        </p:txBody>
      </p:sp>
      <p:sp>
        <p:nvSpPr>
          <p:cNvPr id="2150" name="Google Shape;2150;p158"/>
          <p:cNvSpPr txBox="1"/>
          <p:nvPr/>
        </p:nvSpPr>
        <p:spPr>
          <a:xfrm>
            <a:off x="7386700" y="4215875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151" name="Google Shape;2151;p158"/>
          <p:cNvSpPr txBox="1"/>
          <p:nvPr/>
        </p:nvSpPr>
        <p:spPr>
          <a:xfrm>
            <a:off x="7767700" y="4215875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2158" name="Google Shape;2158;p15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59" name="Google Shape;2159;p15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Language Representation Models</a:t>
            </a:r>
            <a:endParaRPr/>
          </a:p>
        </p:txBody>
      </p:sp>
      <p:sp>
        <p:nvSpPr>
          <p:cNvPr id="2160" name="Google Shape;2160;p15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Colossal</a:t>
            </a:r>
            <a:r>
              <a:rPr b="1" lang="en-US"/>
              <a:t> datasets</a:t>
            </a:r>
            <a:r>
              <a:rPr lang="en-US"/>
              <a:t> + Transformer models = </a:t>
            </a:r>
            <a:r>
              <a:rPr b="1" lang="en-US"/>
              <a:t>pre-training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Word Embedding pre-training X [Model + Embedding] pre-training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Fine-tune</a:t>
            </a:r>
            <a:r>
              <a:rPr lang="en-US"/>
              <a:t> with “</a:t>
            </a:r>
            <a:r>
              <a:rPr b="1" lang="en-US"/>
              <a:t>little dataset”</a:t>
            </a:r>
            <a:endParaRPr b="1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6" name="Google Shape;2166;p16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67" name="Google Shape;2167;p160"/>
          <p:cNvSpPr txBox="1"/>
          <p:nvPr>
            <p:ph idx="4294967295" type="title"/>
          </p:nvPr>
        </p:nvSpPr>
        <p:spPr>
          <a:xfrm>
            <a:off x="415600" y="593380"/>
            <a:ext cx="11360700" cy="122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/>
              <a:t>B</a:t>
            </a:r>
            <a:r>
              <a:rPr lang="en-US" sz="3100">
                <a:solidFill>
                  <a:srgbClr val="888888"/>
                </a:solidFill>
              </a:rPr>
              <a:t>i-directional </a:t>
            </a:r>
            <a:r>
              <a:rPr lang="en-US" sz="3100"/>
              <a:t>E</a:t>
            </a:r>
            <a:r>
              <a:rPr lang="en-US" sz="3100">
                <a:solidFill>
                  <a:srgbClr val="888888"/>
                </a:solidFill>
              </a:rPr>
              <a:t>ncodings f</a:t>
            </a:r>
            <a:r>
              <a:rPr lang="en-US" sz="3100"/>
              <a:t>r</a:t>
            </a:r>
            <a:r>
              <a:rPr lang="en-US" sz="3100">
                <a:solidFill>
                  <a:srgbClr val="888888"/>
                </a:solidFill>
              </a:rPr>
              <a:t>om </a:t>
            </a:r>
            <a:r>
              <a:rPr lang="en-US" sz="3100"/>
              <a:t>T</a:t>
            </a:r>
            <a:r>
              <a:rPr lang="en-US" sz="3100">
                <a:solidFill>
                  <a:srgbClr val="888888"/>
                </a:solidFill>
              </a:rPr>
              <a:t>ransformers</a:t>
            </a:r>
            <a:endParaRPr sz="31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8" name="Google Shape;216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13" y="1821438"/>
            <a:ext cx="10591063" cy="42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6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5" name="Google Shape;2175;p16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76" name="Google Shape;2176;p161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177" name="Google Shape;2177;p16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178" name="Google Shape;2178;p161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BF9000"/>
                </a:solidFill>
              </a:rPr>
              <a:t>'[CLS]', 'a', </a:t>
            </a:r>
            <a:r>
              <a:rPr lang="en-US" sz="2100">
                <a:solidFill>
                  <a:srgbClr val="FF0000"/>
                </a:solidFill>
              </a:rPr>
              <a:t>'greyhound'</a:t>
            </a:r>
            <a:r>
              <a:rPr lang="en-US" sz="2100">
                <a:solidFill>
                  <a:srgbClr val="BF9000"/>
                </a:solidFill>
              </a:rPr>
              <a:t>, 'was',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'boy',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'dark', 'forest', '[SEP]',</a:t>
            </a:r>
            <a:r>
              <a:rPr lang="en-US" sz="2100">
                <a:solidFill>
                  <a:srgbClr val="990000"/>
                </a:solidFill>
              </a:rPr>
              <a:t> </a:t>
            </a:r>
            <a:br>
              <a:rPr lang="en-US" sz="2100">
                <a:solidFill>
                  <a:srgbClr val="990000"/>
                </a:solidFill>
              </a:rPr>
            </a:br>
            <a:r>
              <a:rPr lang="en-US" sz="2100">
                <a:solidFill>
                  <a:srgbClr val="990000"/>
                </a:solidFill>
              </a:rPr>
              <a:t>'a', 'great', 'stone', '[</a:t>
            </a:r>
            <a:r>
              <a:rPr lang="en-US" sz="2100">
                <a:solidFill>
                  <a:srgbClr val="FF0000"/>
                </a:solidFill>
              </a:rPr>
              <a:t>MASK]</a:t>
            </a:r>
            <a:r>
              <a:rPr lang="en-US" sz="2100">
                <a:solidFill>
                  <a:srgbClr val="990000"/>
                </a:solidFill>
              </a:rPr>
              <a:t>, 'with', 'fence', 'with', 'a', 'boy', 'behind', 'was', 'guarded', 'by', 'the', 'greyhound', '[SEP]'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179" name="Google Shape;2179;p161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0" name="Google Shape;2180;p161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Predict, what was the original token</a:t>
            </a:r>
            <a:endParaRPr sz="2100"/>
          </a:p>
        </p:txBody>
      </p:sp>
      <p:cxnSp>
        <p:nvCxnSpPr>
          <p:cNvPr id="2181" name="Google Shape;2181;p161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2" name="Google Shape;2182;p161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161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4" name="Google Shape;2184;p161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</a:t>
            </a:r>
            <a:r>
              <a:rPr lang="en-US" sz="2500"/>
              <a:t>ERT</a:t>
            </a:r>
            <a:endParaRPr sz="2500"/>
          </a:p>
        </p:txBody>
      </p:sp>
      <p:sp>
        <p:nvSpPr>
          <p:cNvPr id="2185" name="Google Shape;2185;p161"/>
          <p:cNvSpPr txBox="1"/>
          <p:nvPr/>
        </p:nvSpPr>
        <p:spPr>
          <a:xfrm>
            <a:off x="0" y="6504000"/>
            <a:ext cx="11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Devlin, J., Chang, M.W., Lee, K. and Toutanova, K., 2018. Bert: Pre-training of deep bidirectional transformers for language understanding.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" name="Google Shape;2191;p16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92" name="Google Shape;2192;p162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193" name="Google Shape;2193;p16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194" name="Google Shape;2194;p162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BF9000"/>
                </a:solidFill>
              </a:rPr>
              <a:t>'[CLS]', 'a', </a:t>
            </a:r>
            <a:r>
              <a:rPr lang="en-US" sz="2100">
                <a:solidFill>
                  <a:srgbClr val="FF0000"/>
                </a:solidFill>
              </a:rPr>
              <a:t>'greyhound'</a:t>
            </a:r>
            <a:r>
              <a:rPr lang="en-US" sz="2100">
                <a:solidFill>
                  <a:srgbClr val="BF9000"/>
                </a:solidFill>
              </a:rPr>
              <a:t>, 'was',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'boy',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'dark', 'forest', '[SEP]',</a:t>
            </a:r>
            <a:r>
              <a:rPr lang="en-US" sz="2100">
                <a:solidFill>
                  <a:srgbClr val="990000"/>
                </a:solidFill>
              </a:rPr>
              <a:t> </a:t>
            </a:r>
            <a:br>
              <a:rPr lang="en-US" sz="2100">
                <a:solidFill>
                  <a:srgbClr val="990000"/>
                </a:solidFill>
              </a:rPr>
            </a:br>
            <a:r>
              <a:rPr lang="en-US" sz="2100">
                <a:solidFill>
                  <a:srgbClr val="990000"/>
                </a:solidFill>
              </a:rPr>
              <a:t>'a', 'great', 'stone', '[</a:t>
            </a:r>
            <a:r>
              <a:rPr lang="en-US" sz="2100">
                <a:solidFill>
                  <a:srgbClr val="FF0000"/>
                </a:solidFill>
              </a:rPr>
              <a:t>MASK]</a:t>
            </a:r>
            <a:r>
              <a:rPr lang="en-US" sz="2100">
                <a:solidFill>
                  <a:srgbClr val="990000"/>
                </a:solidFill>
              </a:rPr>
              <a:t>, 'with', 'fence', 'with', 'a', 'boy', 'behind', 'was', 'guarded', 'by', 'the', 'greyhound', '[SEP]'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195" name="Google Shape;2195;p162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6" name="Google Shape;2196;p162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Predict, what was the original token</a:t>
            </a:r>
            <a:endParaRPr sz="2100"/>
          </a:p>
        </p:txBody>
      </p:sp>
      <p:cxnSp>
        <p:nvCxnSpPr>
          <p:cNvPr id="2197" name="Google Shape;2197;p162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8" name="Google Shape;2198;p162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9" name="Google Shape;2199;p162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0" name="Google Shape;2200;p162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BERT</a:t>
            </a:r>
            <a:endParaRPr sz="2500"/>
          </a:p>
        </p:txBody>
      </p:sp>
      <p:cxnSp>
        <p:nvCxnSpPr>
          <p:cNvPr id="2201" name="Google Shape;2201;p162"/>
          <p:cNvCxnSpPr/>
          <p:nvPr/>
        </p:nvCxnSpPr>
        <p:spPr>
          <a:xfrm flipH="1" rot="10800000">
            <a:off x="557350" y="2671550"/>
            <a:ext cx="5836800" cy="288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2" name="Google Shape;2202;p162"/>
          <p:cNvSpPr txBox="1"/>
          <p:nvPr/>
        </p:nvSpPr>
        <p:spPr>
          <a:xfrm>
            <a:off x="5838925" y="1945850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Predict, if the second sentence follows the first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(Lan et al., 2019)</a:t>
            </a:r>
            <a:endParaRPr sz="1700"/>
          </a:p>
        </p:txBody>
      </p:sp>
      <p:sp>
        <p:nvSpPr>
          <p:cNvPr id="2203" name="Google Shape;2203;p162"/>
          <p:cNvSpPr txBox="1"/>
          <p:nvPr/>
        </p:nvSpPr>
        <p:spPr>
          <a:xfrm>
            <a:off x="2568825" y="6218375"/>
            <a:ext cx="847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Lan, Z., Chen, M., Goodman, S., Gimpel, K., Sharma, P. and Soricut, R., 2019. Albert: A lite bert for self-supervised learning of language representations. </a:t>
            </a:r>
            <a:endParaRPr/>
          </a:p>
        </p:txBody>
      </p:sp>
      <p:sp>
        <p:nvSpPr>
          <p:cNvPr id="2204" name="Google Shape;2204;p162"/>
          <p:cNvSpPr txBox="1"/>
          <p:nvPr/>
        </p:nvSpPr>
        <p:spPr>
          <a:xfrm>
            <a:off x="3432625" y="1462350"/>
            <a:ext cx="604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AA84F"/>
                </a:solidFill>
              </a:rPr>
              <a:t>Notice BERT uses subword language units!</a:t>
            </a:r>
            <a:endParaRPr b="1" sz="17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97" y="4591000"/>
            <a:ext cx="3519173" cy="224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42" name="Google Shape;242;p28" title="integral subscript negative infinity end subscript superscript infinity f open parentheses x close parentheses d x equals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43" name="Google Shape;243;p28" title="f open parentheses x close parentheses greater or equal than 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127800" y="3228900"/>
            <a:ext cx="60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888D"/>
                </a:solidFill>
              </a:rPr>
              <a:t>Assume that the </a:t>
            </a:r>
            <a:r>
              <a:rPr b="1" lang="en-US">
                <a:solidFill>
                  <a:srgbClr val="85888D"/>
                </a:solidFill>
              </a:rPr>
              <a:t>p</a:t>
            </a:r>
            <a:r>
              <a:rPr lang="en-US">
                <a:solidFill>
                  <a:srgbClr val="85888D"/>
                </a:solidFill>
              </a:rPr>
              <a:t> the the true distribution of age in years when men start lose most hair pieces. The distribution is given by the universe and it is unknown to humans.</a:t>
            </a:r>
            <a:endParaRPr>
              <a:solidFill>
                <a:srgbClr val="85888D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27800" y="4060200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 any we can assume that </a:t>
            </a:r>
            <a:r>
              <a:rPr b="1" lang="en-US"/>
              <a:t>f</a:t>
            </a:r>
            <a:r>
              <a:rPr lang="en-US"/>
              <a:t>, which satisfies conditions, can me modelled by e.g. gaussian distribution with the center around e.g. </a:t>
            </a:r>
            <a:r>
              <a:rPr b="1" lang="en-US"/>
              <a:t>30!</a:t>
            </a:r>
            <a:endParaRPr b="1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16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211" name="Google Shape;2211;p163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212" name="Google Shape;2212;p16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13" name="Google Shape;2213;p163"/>
          <p:cNvSpPr txBox="1"/>
          <p:nvPr/>
        </p:nvSpPr>
        <p:spPr>
          <a:xfrm>
            <a:off x="6826175" y="2041350"/>
            <a:ext cx="6120600" cy="44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Predict, what was the original token</a:t>
            </a:r>
            <a:endParaRPr sz="1700"/>
          </a:p>
        </p:txBody>
      </p:sp>
      <p:sp>
        <p:nvSpPr>
          <p:cNvPr id="2214" name="Google Shape;2214;p163"/>
          <p:cNvSpPr txBox="1"/>
          <p:nvPr/>
        </p:nvSpPr>
        <p:spPr>
          <a:xfrm>
            <a:off x="643750" y="1641150"/>
            <a:ext cx="56457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Predict, if the second sentence follows the first (Lan et al., 2019)</a:t>
            </a:r>
            <a:endParaRPr/>
          </a:p>
        </p:txBody>
      </p:sp>
      <p:pic>
        <p:nvPicPr>
          <p:cNvPr id="2215" name="Google Shape;2215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50" y="2608665"/>
            <a:ext cx="5054700" cy="34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63"/>
          <p:cNvSpPr txBox="1"/>
          <p:nvPr/>
        </p:nvSpPr>
        <p:spPr>
          <a:xfrm>
            <a:off x="261200" y="6410675"/>
            <a:ext cx="110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https://towardsdatascience.com/bert-explained-state-of-the-art-language-model-for-nlp-f8b21a9b6270</a:t>
            </a:r>
            <a:endParaRPr/>
          </a:p>
        </p:txBody>
      </p:sp>
      <p:cxnSp>
        <p:nvCxnSpPr>
          <p:cNvPr id="2217" name="Google Shape;2217;p163"/>
          <p:cNvCxnSpPr/>
          <p:nvPr/>
        </p:nvCxnSpPr>
        <p:spPr>
          <a:xfrm rot="10800000">
            <a:off x="1612350" y="2116275"/>
            <a:ext cx="435000" cy="16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8" name="Google Shape;2218;p163"/>
          <p:cNvCxnSpPr>
            <a:endCxn id="2213" idx="1"/>
          </p:cNvCxnSpPr>
          <p:nvPr/>
        </p:nvCxnSpPr>
        <p:spPr>
          <a:xfrm flipH="1" rot="10800000">
            <a:off x="5289875" y="2264550"/>
            <a:ext cx="1536300" cy="4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9" name="Google Shape;2219;p163"/>
          <p:cNvSpPr txBox="1"/>
          <p:nvPr/>
        </p:nvSpPr>
        <p:spPr>
          <a:xfrm>
            <a:off x="6690375" y="4004350"/>
            <a:ext cx="71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Uses only transformer encoder!</a:t>
            </a:r>
            <a:endParaRPr b="1" sz="21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5" name="Google Shape;2225;p16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226" name="Google Shape;2226;p164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T5</a:t>
            </a:r>
            <a:endParaRPr/>
          </a:p>
        </p:txBody>
      </p:sp>
      <p:sp>
        <p:nvSpPr>
          <p:cNvPr id="2227" name="Google Shape;2227;p16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228" name="Google Shape;222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3244025"/>
            <a:ext cx="729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164"/>
          <p:cNvSpPr txBox="1"/>
          <p:nvPr/>
        </p:nvSpPr>
        <p:spPr>
          <a:xfrm>
            <a:off x="415600" y="6233675"/>
            <a:ext cx="85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Raffel, C., Shazeer, N., Roberts, A., Lee, K., Narang, S., Matena, M., Zhou, Y., Li, W. and Liu, P.J., 2019. Exploring the limits of transfer learning with a unified text-to-text transformer.</a:t>
            </a:r>
            <a:endParaRPr/>
          </a:p>
        </p:txBody>
      </p:sp>
      <p:pic>
        <p:nvPicPr>
          <p:cNvPr id="2230" name="Google Shape;2230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048" y="1485250"/>
            <a:ext cx="6997499" cy="23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64"/>
          <p:cNvSpPr txBox="1"/>
          <p:nvPr/>
        </p:nvSpPr>
        <p:spPr>
          <a:xfrm>
            <a:off x="779475" y="1486975"/>
            <a:ext cx="710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Pre-trained LRM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Seq-2-seq, unlike BERT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SOTA results on LG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subword language units</a:t>
            </a:r>
            <a:endParaRPr sz="2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5"/>
          <p:cNvSpPr txBox="1"/>
          <p:nvPr>
            <p:ph idx="4294967295" type="title"/>
          </p:nvPr>
        </p:nvSpPr>
        <p:spPr>
          <a:xfrm>
            <a:off x="415650" y="8943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2237" name="Google Shape;2237;p165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ways of dealing with sequential inputs in NLP are: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CNNs,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RNNs,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Transformers.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vanishing gradient is important, especially in highly over-parametrized models.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transformer models can be pre-trained in an unsupervised manner and provide SOTA performance on most NLP tasks today.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6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39" name="Google Shape;2239;p165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2240" name="Google Shape;2240;p16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1" name="Google Shape;2241;p165"/>
          <p:cNvGraphicFramePr/>
          <p:nvPr/>
        </p:nvGraphicFramePr>
        <p:xfrm>
          <a:off x="731388" y="4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242" name="Google Shape;2242;p165"/>
          <p:cNvSpPr txBox="1"/>
          <p:nvPr/>
        </p:nvSpPr>
        <p:spPr>
          <a:xfrm>
            <a:off x="7453500" y="919863"/>
            <a:ext cx="71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Sequence models are done!!!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6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And that’s it!</a:t>
            </a:r>
            <a:br>
              <a:rPr lang="en-US">
                <a:solidFill>
                  <a:srgbClr val="00B0F0"/>
                </a:solidFill>
              </a:rPr>
            </a:br>
            <a:r>
              <a:rPr lang="en-US"/>
              <a:t>Thank you for your attention!</a:t>
            </a:r>
            <a:endParaRPr/>
          </a:p>
        </p:txBody>
      </p:sp>
      <p:pic>
        <p:nvPicPr>
          <p:cNvPr id="2248" name="Google Shape;224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00" y="2483194"/>
            <a:ext cx="5206867" cy="293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6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50" name="Google Shape;2250;p166"/>
          <p:cNvSpPr txBox="1"/>
          <p:nvPr/>
        </p:nvSpPr>
        <p:spPr>
          <a:xfrm>
            <a:off x="6672325" y="2822425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hiring PhD students!!!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55" name="Google Shape;255;p29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2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57" name="Google Shape;257;p29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293" y="4491625"/>
            <a:ext cx="3735407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66" name="Google Shape;266;p30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3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68" name="Google Shape;268;p30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49" y="6016725"/>
            <a:ext cx="3166895" cy="64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69" name="Google Shape;269;p30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00" y="3408800"/>
            <a:ext cx="3056175" cy="31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78" name="Google Shape;278;p31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3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80" name="Google Shape;280;p31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81" name="Google Shape;281;p31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82" name="Google Shape;282;p31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91" name="Google Shape;291;p32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3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93" name="Google Shape;293;p32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94" name="Google Shape;294;p32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95" name="Google Shape;295;p32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/>
        </p:nvSpPr>
        <p:spPr>
          <a:xfrm>
            <a:off x="8902450" y="4195675"/>
            <a:ext cx="28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Matrix/Vector rotation is a matter of </a:t>
            </a:r>
            <a:r>
              <a:rPr b="1" lang="en-US">
                <a:solidFill>
                  <a:srgbClr val="FF0000"/>
                </a:solidFill>
              </a:rPr>
              <a:t>convention!!!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 and ML</a:t>
            </a:r>
            <a:endParaRPr/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proportional to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 </a:t>
            </a:r>
            <a:r>
              <a:rPr lang="en-US" sz="2300"/>
              <a:t>— n-tuples of tokens in corpus	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305" name="Google Shape;305;p33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975" y="5042300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3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ctrTitle"/>
          </p:nvPr>
        </p:nvSpPr>
        <p:spPr>
          <a:xfrm>
            <a:off x="415600" y="677400"/>
            <a:ext cx="11360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Natural Language Processing (NLP)</a:t>
            </a:r>
            <a:endParaRPr sz="4800"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-1230" r="1230" t="0"/>
          <a:stretch/>
        </p:blipFill>
        <p:spPr>
          <a:xfrm>
            <a:off x="273001" y="3740401"/>
            <a:ext cx="7706666" cy="274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342" y="3535850"/>
            <a:ext cx="4123924" cy="21719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4"/>
          <p:cNvSpPr txBox="1"/>
          <p:nvPr/>
        </p:nvSpPr>
        <p:spPr>
          <a:xfrm>
            <a:off x="1215000" y="1853133"/>
            <a:ext cx="10408400" cy="1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</a:rPr>
              <a:t>Research field that deals with </a:t>
            </a:r>
            <a:r>
              <a:rPr b="1" lang="en-US" sz="2400"/>
              <a:t>automatic</a:t>
            </a:r>
            <a:r>
              <a:rPr b="1" lang="en-US" sz="2400"/>
              <a:t> processing of natural language!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3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322" name="Google Shape;322;p35"/>
          <p:cNvSpPr txBox="1"/>
          <p:nvPr/>
        </p:nvSpPr>
        <p:spPr>
          <a:xfrm>
            <a:off x="1215000" y="1853133"/>
            <a:ext cx="10408400" cy="1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Linguistics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701" y="1661334"/>
            <a:ext cx="61087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4701" y="3213833"/>
            <a:ext cx="4937033" cy="173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3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10567752" y="63700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332" name="Google Shape;332;p36"/>
          <p:cNvSpPr txBox="1"/>
          <p:nvPr/>
        </p:nvSpPr>
        <p:spPr>
          <a:xfrm>
            <a:off x="844100" y="1169583"/>
            <a:ext cx="104085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500" y="1787784"/>
            <a:ext cx="9221403" cy="16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567" y="3785651"/>
            <a:ext cx="4155924" cy="23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700" y="3785651"/>
            <a:ext cx="3636114" cy="2334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6" name="Google Shape;336;p3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239735" y="4272662"/>
            <a:ext cx="2030300" cy="350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800"/>
              <a:t>Example of problems in NLP</a:t>
            </a:r>
            <a:endParaRPr sz="4800"/>
          </a:p>
        </p:txBody>
      </p:sp>
      <p:sp>
        <p:nvSpPr>
          <p:cNvPr id="344" name="Google Shape;344;p37"/>
          <p:cNvSpPr txBox="1"/>
          <p:nvPr/>
        </p:nvSpPr>
        <p:spPr>
          <a:xfrm>
            <a:off x="182000" y="1527875"/>
            <a:ext cx="3841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Modelling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Translation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Classification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Summarization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Language Inference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Retrieval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4687267" y="2306017"/>
            <a:ext cx="3665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4589488" y="3973140"/>
            <a:ext cx="3012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67" u="none" cap="none" strike="noStrike">
                <a:solidFill>
                  <a:srgbClr val="000000"/>
                </a:solidFill>
              </a:rPr>
              <a:t>Syntax based problems</a:t>
            </a:r>
            <a:br>
              <a:rPr lang="en-US" sz="1867"/>
            </a:br>
            <a:endParaRPr sz="1867"/>
          </a:p>
        </p:txBody>
      </p:sp>
      <p:sp>
        <p:nvSpPr>
          <p:cNvPr id="347" name="Google Shape;347;p37"/>
          <p:cNvSpPr txBox="1"/>
          <p:nvPr/>
        </p:nvSpPr>
        <p:spPr>
          <a:xfrm>
            <a:off x="4512000" y="5593900"/>
            <a:ext cx="4928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Morphology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174262" y="3586017"/>
            <a:ext cx="42087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dk1"/>
              </a:solidFill>
            </a:endParaRPr>
          </a:p>
          <a:p>
            <a:pPr indent="-42332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</a:rPr>
              <a:t>Dependency parsing</a:t>
            </a:r>
            <a:endParaRPr sz="1867">
              <a:solidFill>
                <a:schemeClr val="dk1"/>
              </a:solidFill>
            </a:endParaRPr>
          </a:p>
          <a:p>
            <a:pPr indent="-42332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</a:rPr>
              <a:t>Constituency parsing</a:t>
            </a:r>
            <a:endParaRPr sz="1867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dk1"/>
              </a:solidFill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Lemmatization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Prefixes/suffixes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Singularization/pluralization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 detection, 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inflection (tenses,…)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7973750" y="1527877"/>
            <a:ext cx="31326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Demonstration of various NLP models:</a:t>
            </a:r>
            <a:endParaRPr b="0" i="0" sz="1867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u="sng">
                <a:solidFill>
                  <a:schemeClr val="hlink"/>
                </a:solidFill>
                <a:hlinkClick r:id="rId4"/>
              </a:rPr>
              <a:t>http://r2d2.fit.vutbr.cz/</a:t>
            </a:r>
            <a:endParaRPr sz="1867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https://demo.allennlp.org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0" name="Google Shape;350;p3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666417" y="3366106"/>
            <a:ext cx="1020863" cy="176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5697" l="35322" r="38137" t="18636"/>
          <a:stretch/>
        </p:blipFill>
        <p:spPr>
          <a:xfrm>
            <a:off x="3898100" y="1444125"/>
            <a:ext cx="538850" cy="22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/>
          <p:nvPr/>
        </p:nvSpPr>
        <p:spPr>
          <a:xfrm>
            <a:off x="4512000" y="2218300"/>
            <a:ext cx="2741100" cy="682800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60" name="Google Shape;360;p38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1845490" y="2575034"/>
            <a:ext cx="2471767" cy="3256767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9117867" y="2912334"/>
            <a:ext cx="2794767" cy="2931833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0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/>
          </a:p>
        </p:txBody>
      </p:sp>
      <p:graphicFrame>
        <p:nvGraphicFramePr>
          <p:cNvPr id="367" name="Google Shape;367;p3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8" name="Google Shape;368;p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74" name="Google Shape;374;p39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speech recognition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059" y="1582693"/>
            <a:ext cx="5201168" cy="47064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3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83" name="Google Shape;383;p40"/>
          <p:cNvSpPr txBox="1"/>
          <p:nvPr/>
        </p:nvSpPr>
        <p:spPr>
          <a:xfrm>
            <a:off x="134733" y="19502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Generation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GPT-2 Demo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https://gpt2.apps.allenai.org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https://talktotransformer.com/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2243" y="1554683"/>
            <a:ext cx="6977906" cy="48016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5" name="Google Shape;385;p4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Statistical Machine Translation</a:t>
            </a:r>
            <a:endParaRPr sz="4800"/>
          </a:p>
        </p:txBody>
      </p:sp>
      <p:sp>
        <p:nvSpPr>
          <p:cNvPr id="392" name="Google Shape;392;p41"/>
          <p:cNvSpPr txBox="1"/>
          <p:nvPr/>
        </p:nvSpPr>
        <p:spPr>
          <a:xfrm>
            <a:off x="1250333" y="1940533"/>
            <a:ext cx="8290400" cy="1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problem of translating text from one language into another.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Formally, given text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language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problem is to translate the text into the best possible representation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e*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different language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1334891" y="4271650"/>
            <a:ext cx="8196228" cy="8746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4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ctrTitle"/>
          </p:nvPr>
        </p:nvSpPr>
        <p:spPr>
          <a:xfrm>
            <a:off x="415538" y="12761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Machine Translation</a:t>
            </a:r>
            <a:endParaRPr sz="4800"/>
          </a:p>
        </p:txBody>
      </p:sp>
      <p:pic>
        <p:nvPicPr>
          <p:cNvPr id="401" name="Google Shape;4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4183415"/>
            <a:ext cx="10937203" cy="2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5" y="1322035"/>
            <a:ext cx="10769600" cy="270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4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8" name="Google Shape;108;p16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Naïve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Sparse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Dense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Sub-word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</a:t>
                      </a:r>
                      <a:r>
                        <a:rPr lang="en-US" sz="1500"/>
                        <a:t>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2:</a:t>
                      </a:r>
                      <a:r>
                        <a:rPr lang="en-US" sz="1500"/>
                        <a:t> Language representation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1655264" y="1886646"/>
            <a:ext cx="8890371" cy="44319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99" l="-272" r="-912" t="-365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12" name="Google Shape;412;p4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pic>
        <p:nvPicPr>
          <p:cNvPr descr="Relevant Output About Information"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519" y="1356967"/>
            <a:ext cx="62484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>
            <a:off x="9593415" y="6176597"/>
            <a:ext cx="3568608" cy="2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lang="en-US" sz="933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www.tutorialspoint.com</a:t>
            </a:r>
            <a:endParaRPr sz="9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21" name="Google Shape;421;p4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27" name="Google Shape;427;p45"/>
          <p:cNvSpPr txBox="1"/>
          <p:nvPr/>
        </p:nvSpPr>
        <p:spPr>
          <a:xfrm>
            <a:off x="889927" y="1477279"/>
            <a:ext cx="10340952" cy="1078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3" r="-391" t="-1512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1041215" y="3123644"/>
            <a:ext cx="7697868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where does the answer comes from?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different formulations in practice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9" name="Google Shape;429;p4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4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/>
        </p:nvSpPr>
        <p:spPr>
          <a:xfrm>
            <a:off x="889927" y="1477280"/>
            <a:ext cx="10341000" cy="10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3" r="-391" t="-1478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7" y="2512608"/>
            <a:ext cx="5901351" cy="43453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4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46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39" name="Google Shape;439;p4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/>
        </p:nvSpPr>
        <p:spPr>
          <a:xfrm>
            <a:off x="889927" y="1477279"/>
            <a:ext cx="10340952" cy="13607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4" r="-703" t="-1196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p47"/>
          <p:cNvCxnSpPr/>
          <p:nvPr/>
        </p:nvCxnSpPr>
        <p:spPr>
          <a:xfrm flipH="1" rot="-5400000">
            <a:off x="7422138" y="2740829"/>
            <a:ext cx="302400" cy="2493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6" name="Google Shape;446;p47"/>
          <p:cNvSpPr txBox="1"/>
          <p:nvPr/>
        </p:nvSpPr>
        <p:spPr>
          <a:xfrm>
            <a:off x="7573280" y="2981259"/>
            <a:ext cx="313253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end-of-sentence token usually present at the end of language generation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7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graphicFrame>
        <p:nvGraphicFramePr>
          <p:cNvPr id="448" name="Google Shape;448;p4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49" name="Google Shape;4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5" y="2898894"/>
            <a:ext cx="3667268" cy="371520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4245900" y="5997775"/>
            <a:ext cx="71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Source: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Fan, A., Jernite, Y., Perez, E., Grangier, D., Weston, J. and Auli, M., 2019. ELI5: Long form question answering. </a:t>
            </a:r>
            <a:endParaRPr/>
          </a:p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423" y="1323167"/>
            <a:ext cx="7339829" cy="5409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4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48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classification</a:t>
            </a:r>
            <a:endParaRPr/>
          </a:p>
        </p:txBody>
      </p:sp>
      <p:pic>
        <p:nvPicPr>
          <p:cNvPr id="465" name="Google Shape;4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926" y="1577899"/>
            <a:ext cx="6984350" cy="37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/>
        </p:nvSpPr>
        <p:spPr>
          <a:xfrm>
            <a:off x="5752878" y="5595013"/>
            <a:ext cx="3482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Kim et al. 2015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68" name="Google Shape;468;p4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2134392"/>
            <a:ext cx="12191999" cy="293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 txBox="1"/>
          <p:nvPr/>
        </p:nvSpPr>
        <p:spPr>
          <a:xfrm>
            <a:off x="163790" y="6167907"/>
            <a:ext cx="8387340" cy="57451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obtained via corenlp online interface, online demo at </a:t>
            </a:r>
            <a:r>
              <a:rPr lang="en-US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https://corenlp.run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 cheat sheet: </a:t>
            </a:r>
            <a:r>
              <a:rPr lang="en-US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https://www.ling.upenn.edu/courses/Fall_2003/ling001/penn_treebank_pos.html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76" name="Google Shape;476;p5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5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</a:t>
            </a:r>
            <a:r>
              <a:rPr lang="en-US"/>
              <a:t>-level classification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82" name="Google Shape;4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1356975"/>
            <a:ext cx="5385450" cy="5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/>
        </p:nvSpPr>
        <p:spPr>
          <a:xfrm>
            <a:off x="6096000" y="1423873"/>
            <a:ext cx="5286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Find most topics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database of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b="1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/>
              <a:t>Example</a:t>
            </a:r>
            <a:r>
              <a:rPr b="1" lang="en-US" sz="1867"/>
              <a:t>: LDA</a:t>
            </a:r>
            <a:endParaRPr b="1" sz="1867"/>
          </a:p>
        </p:txBody>
      </p:sp>
      <p:pic>
        <p:nvPicPr>
          <p:cNvPr id="484" name="Google Shape;48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611" y="2471831"/>
            <a:ext cx="5935600" cy="31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486" name="Google Shape;486;p5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Topic modeling</a:t>
            </a:r>
            <a:endParaRPr/>
          </a:p>
        </p:txBody>
      </p:sp>
      <p:graphicFrame>
        <p:nvGraphicFramePr>
          <p:cNvPr id="487" name="Google Shape;487;p5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Stance classification</a:t>
            </a:r>
            <a:endParaRPr/>
          </a:p>
        </p:txBody>
      </p:sp>
      <p:sp>
        <p:nvSpPr>
          <p:cNvPr id="493" name="Google Shape;493;p52"/>
          <p:cNvSpPr/>
          <p:nvPr/>
        </p:nvSpPr>
        <p:spPr>
          <a:xfrm>
            <a:off x="903275" y="1466939"/>
            <a:ext cx="931308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problem of SC is, given a source text and a target text, determine the stance of target text towards the source text.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miro.medium.com/max/770/1*A4sRK2Vq15ROr7aYjceOWA.png" id="494" name="Google Shape;49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899" y="2146717"/>
            <a:ext cx="5365520" cy="451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96" name="Google Shape;496;p5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474350" y="4332200"/>
            <a:ext cx="11301900" cy="2005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Part 3: </a:t>
            </a:r>
            <a:r>
              <a:rPr lang="en-US" sz="1500"/>
              <a:t>Recurrent Neural Networks, Attention, Transformers - </a:t>
            </a:r>
            <a:r>
              <a:rPr b="1" lang="en-US" sz="1500"/>
              <a:t>HARD STUFF IN THE AFTERNOON SESSION !!!</a:t>
            </a:r>
            <a:endParaRPr b="1"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Why do we need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do they work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What can we do with them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Attention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to derive gradients for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Deriving the better neural networks (LSTMs)</a:t>
            </a:r>
            <a:endParaRPr sz="15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Naïve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Sparse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Dense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Sub-word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</a:t>
                      </a:r>
                      <a:r>
                        <a:rPr lang="en-US" sz="1500"/>
                        <a:t>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2:</a:t>
                      </a:r>
                      <a:r>
                        <a:rPr lang="en-US" sz="1500"/>
                        <a:t> Language representation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Natural Language Inference</a:t>
            </a:r>
            <a:endParaRPr/>
          </a:p>
        </p:txBody>
      </p:sp>
      <p:sp>
        <p:nvSpPr>
          <p:cNvPr id="502" name="Google Shape;502;p53"/>
          <p:cNvSpPr txBox="1"/>
          <p:nvPr>
            <p:ph idx="4294967295" type="body"/>
          </p:nvPr>
        </p:nvSpPr>
        <p:spPr>
          <a:xfrm>
            <a:off x="415600" y="1536633"/>
            <a:ext cx="113607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problem of NLI is, given a “premise” text and a “hypothesis” text, the task of the system is to determine whether the “hypothesis” is true (entailment), false (contradiction), or undetermined (neutral) given a “premise”</a:t>
            </a:r>
            <a:endParaRPr/>
          </a:p>
        </p:txBody>
      </p:sp>
      <p:sp>
        <p:nvSpPr>
          <p:cNvPr id="503" name="Google Shape;503;p53"/>
          <p:cNvSpPr/>
          <p:nvPr/>
        </p:nvSpPr>
        <p:spPr>
          <a:xfrm>
            <a:off x="1143177" y="3726701"/>
            <a:ext cx="9557700" cy="8292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3"/>
          <p:cNvCxnSpPr>
            <a:endCxn id="505" idx="0"/>
          </p:cNvCxnSpPr>
          <p:nvPr/>
        </p:nvCxnSpPr>
        <p:spPr>
          <a:xfrm flipH="1">
            <a:off x="1982801" y="4559233"/>
            <a:ext cx="2622900" cy="137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p53"/>
          <p:cNvCxnSpPr/>
          <p:nvPr/>
        </p:nvCxnSpPr>
        <p:spPr>
          <a:xfrm flipH="1">
            <a:off x="5311425" y="4548100"/>
            <a:ext cx="300" cy="134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53"/>
          <p:cNvCxnSpPr>
            <a:stCxn id="503" idx="2"/>
            <a:endCxn id="508" idx="0"/>
          </p:cNvCxnSpPr>
          <p:nvPr/>
        </p:nvCxnSpPr>
        <p:spPr>
          <a:xfrm>
            <a:off x="5922027" y="4555901"/>
            <a:ext cx="2511000" cy="137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53"/>
          <p:cNvSpPr txBox="1"/>
          <p:nvPr/>
        </p:nvSpPr>
        <p:spPr>
          <a:xfrm>
            <a:off x="1295501" y="5934133"/>
            <a:ext cx="137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Entailment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4471328" y="5941352"/>
            <a:ext cx="1652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Contradiction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7925011" y="5934133"/>
            <a:ext cx="1015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10588463" y="5063686"/>
            <a:ext cx="1165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512" name="Google Shape;512;p53"/>
          <p:cNvSpPr txBox="1"/>
          <p:nvPr/>
        </p:nvSpPr>
        <p:spPr>
          <a:xfrm>
            <a:off x="1046900" y="3629200"/>
            <a:ext cx="10024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P: A man inspects the uniform of a figure in some East Asian country.</a:t>
            </a:r>
            <a:endParaRPr sz="2400">
              <a:solidFill>
                <a:schemeClr val="dk1"/>
              </a:solidFill>
            </a:endParaRPr>
          </a:p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H: A man is sleeping.</a:t>
            </a:r>
            <a:endParaRPr sz="2400"/>
          </a:p>
        </p:txBody>
      </p:sp>
      <p:graphicFrame>
        <p:nvGraphicFramePr>
          <p:cNvPr id="513" name="Google Shape;513;p5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(Syntactic) Parsing</a:t>
            </a:r>
            <a:endParaRPr/>
          </a:p>
        </p:txBody>
      </p:sp>
      <p:pic>
        <p:nvPicPr>
          <p:cNvPr descr="Image result for dependency parsing" id="519" name="Google Shape;5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863" y="2496523"/>
            <a:ext cx="7924800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 txBox="1"/>
          <p:nvPr>
            <p:ph idx="4294967295" type="body"/>
          </p:nvPr>
        </p:nvSpPr>
        <p:spPr>
          <a:xfrm>
            <a:off x="415600" y="1536633"/>
            <a:ext cx="11705100" cy="4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Parsing is about finding syntactic structure in the text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Various types of relations e.g. </a:t>
            </a:r>
            <a:r>
              <a:rPr lang="en-US">
                <a:solidFill>
                  <a:srgbClr val="EF8600"/>
                </a:solidFill>
              </a:rPr>
              <a:t>dependency</a:t>
            </a:r>
            <a:r>
              <a:rPr lang="en-US"/>
              <a:t>, </a:t>
            </a:r>
            <a:r>
              <a:rPr lang="en-US">
                <a:solidFill>
                  <a:srgbClr val="FFC000"/>
                </a:solidFill>
              </a:rPr>
              <a:t>constituency</a:t>
            </a:r>
            <a:endParaRPr/>
          </a:p>
        </p:txBody>
      </p:sp>
      <p:sp>
        <p:nvSpPr>
          <p:cNvPr id="521" name="Google Shape;521;p5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22" name="Google Shape;522;p5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Semantic Parsing</a:t>
            </a:r>
            <a:endParaRPr/>
          </a:p>
        </p:txBody>
      </p:sp>
      <p:pic>
        <p:nvPicPr>
          <p:cNvPr descr="http://ivan-titov.org/topics/Frames.png" id="528" name="Google Shape;5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3985"/>
            <a:ext cx="12192000" cy="32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30" name="Google Shape;530;p5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Tokenization and De-tokenization</a:t>
            </a:r>
            <a:endParaRPr/>
          </a:p>
        </p:txBody>
      </p:sp>
      <p:sp>
        <p:nvSpPr>
          <p:cNvPr id="536" name="Google Shape;536;p5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 – Splitting text into smaller units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Detokenization – joining tokenized units back into </a:t>
            </a:r>
            <a:r>
              <a:rPr lang="en-US"/>
              <a:t>grammatically</a:t>
            </a:r>
            <a:r>
              <a:rPr lang="en-US"/>
              <a:t> correct text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</a:t>
            </a:r>
            <a:r>
              <a:rPr i="1" lang="en-US">
                <a:solidFill>
                  <a:srgbClr val="00B050"/>
                </a:solidFill>
              </a:rPr>
              <a:t>“Let’s go to N.Y.!”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Tokenized: </a:t>
            </a:r>
            <a:r>
              <a:rPr i="1" lang="en-US">
                <a:solidFill>
                  <a:srgbClr val="00B050"/>
                </a:solidFill>
              </a:rPr>
              <a:t>“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Let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’s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go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to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N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Y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!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De-tokenized: 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Naively, via adding spaces</a:t>
            </a:r>
            <a:r>
              <a:rPr i="1" lang="en-US"/>
              <a:t>: </a:t>
            </a:r>
            <a:r>
              <a:rPr i="1" lang="en-US">
                <a:solidFill>
                  <a:srgbClr val="EF8600"/>
                </a:solidFill>
              </a:rPr>
              <a:t>“Let ‘s go to N .Y . !“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Through statistical de-tokenizer </a:t>
            </a:r>
            <a:r>
              <a:rPr i="1" lang="en-US">
                <a:solidFill>
                  <a:srgbClr val="EF8600"/>
                </a:solidFill>
              </a:rPr>
              <a:t>“Let’s go to N.Y.!”</a:t>
            </a:r>
            <a:endParaRPr>
              <a:solidFill>
                <a:srgbClr val="EF8600"/>
              </a:solidFill>
            </a:endParaRPr>
          </a:p>
        </p:txBody>
      </p:sp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38" name="Google Shape;538;p5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Stemming</a:t>
            </a:r>
            <a:endParaRPr/>
          </a:p>
        </p:txBody>
      </p:sp>
      <p:sp>
        <p:nvSpPr>
          <p:cNvPr id="544" name="Google Shape;544;p57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Stemming reduces a word to its stem.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For example: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Char char="●"/>
            </a:pPr>
            <a:r>
              <a:rPr lang="en-US">
                <a:solidFill>
                  <a:srgbClr val="00B050"/>
                </a:solidFill>
              </a:rPr>
              <a:t>affect, affectation, affected, affecting, affection, affections, affects </a:t>
            </a:r>
            <a:r>
              <a:rPr lang="en-US"/>
              <a:t>=&gt; </a:t>
            </a:r>
            <a:r>
              <a:rPr b="1" lang="en-US"/>
              <a:t>affect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Char char="●"/>
            </a:pPr>
            <a:r>
              <a:rPr lang="en-US">
                <a:solidFill>
                  <a:srgbClr val="7030A0"/>
                </a:solidFill>
              </a:rPr>
              <a:t>amuse, amused, amusement, amusements, amusing</a:t>
            </a:r>
            <a:r>
              <a:rPr lang="en-US"/>
              <a:t> =&gt; </a:t>
            </a:r>
            <a:r>
              <a:rPr b="1" lang="en-US"/>
              <a:t>amus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>
                <a:solidFill>
                  <a:srgbClr val="0070C0"/>
                </a:solidFill>
              </a:rPr>
              <a:t>Close, closed, closely, closing</a:t>
            </a:r>
            <a:r>
              <a:rPr b="1" lang="en-US">
                <a:solidFill>
                  <a:srgbClr val="0070C0"/>
                </a:solidFill>
              </a:rPr>
              <a:t> </a:t>
            </a:r>
            <a:r>
              <a:rPr b="1" lang="en-US"/>
              <a:t>=&gt; clos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800"/>
              <a:buChar char="●"/>
            </a:pPr>
            <a:r>
              <a:rPr lang="en-US">
                <a:solidFill>
                  <a:srgbClr val="EF8600"/>
                </a:solidFill>
              </a:rPr>
              <a:t>Grate, grateful, gratefully</a:t>
            </a:r>
            <a:r>
              <a:rPr b="1" lang="en-US">
                <a:solidFill>
                  <a:srgbClr val="EF8600"/>
                </a:solidFill>
              </a:rPr>
              <a:t> </a:t>
            </a:r>
            <a:r>
              <a:rPr b="1" lang="en-US"/>
              <a:t>=&gt; grate</a:t>
            </a:r>
            <a:endParaRPr/>
          </a:p>
        </p:txBody>
      </p:sp>
      <p:pic>
        <p:nvPicPr>
          <p:cNvPr descr="Image result for but why" id="545" name="Google Shape;5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576" y="4263419"/>
            <a:ext cx="3647441" cy="204864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47" name="Google Shape;547;p5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Lemmatization</a:t>
            </a:r>
            <a:endParaRPr/>
          </a:p>
        </p:txBody>
      </p:sp>
      <p:sp>
        <p:nvSpPr>
          <p:cNvPr id="553" name="Google Shape;553;p58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Each word is transformed to its lemma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Usually context sensitive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Lemmas are real words</a:t>
            </a:r>
            <a:endParaRPr/>
          </a:p>
          <a:p>
            <a:pPr indent="-304791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mage result for lemmatization vs stemming" id="554" name="Google Shape;5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3429001"/>
            <a:ext cx="74295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56" name="Google Shape;556;p5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Other problems</a:t>
            </a:r>
            <a:endParaRPr/>
          </a:p>
        </p:txBody>
      </p:sp>
      <p:sp>
        <p:nvSpPr>
          <p:cNvPr id="562" name="Google Shape;562;p59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Coreference Resolution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Sentence Breaking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Word Segmentation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333">
                <a:latin typeface="Consolas"/>
                <a:ea typeface="Consolas"/>
                <a:cs typeface="Consolas"/>
                <a:sym typeface="Consolas"/>
              </a:rPr>
              <a:t>he's on track to spend approximately $20 million in his first year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333">
                <a:latin typeface="Consolas"/>
                <a:ea typeface="Consolas"/>
                <a:cs typeface="Consolas"/>
                <a:sym typeface="Consolas"/>
              </a:rPr>
              <a:t>he ' s on track to spend approximate ##ly $ 20 ##mill ##ion in his first year</a:t>
            </a:r>
            <a:endParaRPr/>
          </a:p>
        </p:txBody>
      </p:sp>
      <p:pic>
        <p:nvPicPr>
          <p:cNvPr descr="Image result for coreference resolution" id="563" name="Google Shape;5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4432" y="1536634"/>
            <a:ext cx="4567781" cy="112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/>
          <p:nvPr/>
        </p:nvSpPr>
        <p:spPr>
          <a:xfrm>
            <a:off x="1214550" y="3351472"/>
            <a:ext cx="7778100" cy="9255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59"/>
          <p:cNvCxnSpPr/>
          <p:nvPr/>
        </p:nvCxnSpPr>
        <p:spPr>
          <a:xfrm>
            <a:off x="4360658" y="2935317"/>
            <a:ext cx="1032300" cy="425100"/>
          </a:xfrm>
          <a:prstGeom prst="bentConnector3">
            <a:avLst>
              <a:gd fmla="val 10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59"/>
          <p:cNvCxnSpPr/>
          <p:nvPr/>
        </p:nvCxnSpPr>
        <p:spPr>
          <a:xfrm flipH="1" rot="10800000">
            <a:off x="4897100" y="1877625"/>
            <a:ext cx="949500" cy="4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5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68" name="Google Shape;568;p5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Text pre-processing</a:t>
            </a:r>
            <a:endParaRPr/>
          </a:p>
        </p:txBody>
      </p:sp>
      <p:sp>
        <p:nvSpPr>
          <p:cNvPr id="574" name="Google Shape;574;p6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Tokenization, Lemmatization, Stemming, Tagging and Parsing are often used in text pre-processing for “harder” tasks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Often included in complex NLP libraries: CoreNLP, Spacy, NLTK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Another common preprocessing steps: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>
                <a:solidFill>
                  <a:schemeClr val="dk2"/>
                </a:solidFill>
              </a:rPr>
              <a:t>Stopwords – </a:t>
            </a:r>
            <a:r>
              <a:rPr lang="en-US">
                <a:solidFill>
                  <a:srgbClr val="00B050"/>
                </a:solidFill>
              </a:rPr>
              <a:t>‘the’, ‘is’, </a:t>
            </a:r>
            <a:r>
              <a:rPr lang="en-US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‘ourselves’, ‘hers’, ‘between’, ‘yourself’, ‘but’, ‘again’, ‘there’, ‘about’… 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Word-importance analysis - </a:t>
            </a:r>
            <a:r>
              <a:rPr lang="en-US">
                <a:solidFill>
                  <a:srgbClr val="FF0000"/>
                </a:solidFill>
              </a:rPr>
              <a:t>tf-idf </a:t>
            </a:r>
            <a:endParaRPr/>
          </a:p>
        </p:txBody>
      </p:sp>
      <p:sp>
        <p:nvSpPr>
          <p:cNvPr id="575" name="Google Shape;575;p60"/>
          <p:cNvSpPr txBox="1"/>
          <p:nvPr/>
        </p:nvSpPr>
        <p:spPr>
          <a:xfrm>
            <a:off x="6487569" y="5072584"/>
            <a:ext cx="4654319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sentence is   the worst informative sentence  in    the world.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6487569" y="4892918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0.1       0.8           0.01  1e-5    2.3           1.8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0"/>
          <p:cNvSpPr txBox="1"/>
          <p:nvPr/>
        </p:nvSpPr>
        <p:spPr>
          <a:xfrm>
            <a:off x="6803491" y="5658699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0.8        1e-2   1e-5    1.6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79" name="Google Shape;579;p6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Relation between word frequencies</a:t>
            </a:r>
            <a:endParaRPr/>
          </a:p>
        </p:txBody>
      </p:sp>
      <p:graphicFrame>
        <p:nvGraphicFramePr>
          <p:cNvPr id="585" name="Google Shape;585;p61"/>
          <p:cNvGraphicFramePr/>
          <p:nvPr/>
        </p:nvGraphicFramePr>
        <p:xfrm>
          <a:off x="9184048" y="1356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{E5126D93-877A-4BC3-ADDD-16D42FE3EB6C}</a:tableStyleId>
              </a:tblPr>
              <a:tblGrid>
                <a:gridCol w="921075"/>
                <a:gridCol w="1018975"/>
              </a:tblGrid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</a:t>
                      </a:r>
                      <a:endParaRPr sz="2400" u="none" cap="none" strike="noStrike"/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</a:rPr>
                        <a:t>freq</a:t>
                      </a:r>
                      <a:endParaRPr b="1" i="0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the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25131726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even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415055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men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177630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least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132652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police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99926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quite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79205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include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65764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24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knowledge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57974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set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50862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doctor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46091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build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41890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surface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38928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less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36016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soldiers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33270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na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31026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united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29102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runs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27499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farm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26032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thin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24418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views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23085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essential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21803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upper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20742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earlier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19735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waste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18753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caused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17794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24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hat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16255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bike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15603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200" u="none" cap="none" strike="noStrike"/>
                        <a:t>indians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14987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devices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14373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sounds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13867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draft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13251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exists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12834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married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12343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</a:tbl>
          </a:graphicData>
        </a:graphic>
      </p:graphicFrame>
      <p:sp>
        <p:nvSpPr>
          <p:cNvPr id="586" name="Google Shape;586;p61"/>
          <p:cNvSpPr txBox="1"/>
          <p:nvPr/>
        </p:nvSpPr>
        <p:spPr>
          <a:xfrm>
            <a:off x="5033075" y="2723102"/>
            <a:ext cx="39786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look at words and their frequencies from iWeb corpus.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guess! Wha</a:t>
            </a:r>
            <a:r>
              <a:rPr b="1" lang="en-US" sz="1867"/>
              <a:t>t function family best fits the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relation between word frequencies?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88" name="Google Shape;588;p6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925" y="1247325"/>
            <a:ext cx="6829650" cy="51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Zipf’s Law</a:t>
            </a:r>
            <a:endParaRPr/>
          </a:p>
        </p:txBody>
      </p:sp>
      <p:sp>
        <p:nvSpPr>
          <p:cNvPr id="595" name="Google Shape;595;p6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285875" y="1869525"/>
            <a:ext cx="46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Word frequency is approximately inve</a:t>
            </a:r>
            <a:r>
              <a:rPr lang="en-US" sz="2000"/>
              <a:t>rsely proportional to its rank.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Frequency </a:t>
            </a:r>
            <a:r>
              <a:rPr b="1" i="1" lang="en-US" sz="2000"/>
              <a:t>f</a:t>
            </a:r>
            <a:r>
              <a:rPr lang="en-US" sz="2000"/>
              <a:t> of </a:t>
            </a:r>
            <a:r>
              <a:rPr b="1" i="1" lang="en-US" sz="2000"/>
              <a:t>k</a:t>
            </a:r>
            <a:r>
              <a:rPr lang="en-US" sz="2000"/>
              <a:t>-th most common word </a:t>
            </a:r>
            <a:r>
              <a:rPr b="1" lang="en-US" sz="2000"/>
              <a:t>w</a:t>
            </a:r>
            <a:r>
              <a:rPr lang="en-US" sz="2000"/>
              <a:t> is </a:t>
            </a:r>
            <a:endParaRPr sz="2000"/>
          </a:p>
        </p:txBody>
      </p:sp>
      <p:pic>
        <p:nvPicPr>
          <p:cNvPr descr="&lt;math xmlns=&quot;http://www.w3.org/1998/Math/MathML&quot;&gt;&lt;mi&gt;f&lt;/mi&gt;&lt;mfenced&gt;&lt;msub&gt;&lt;mi&gt;w&lt;/mi&gt;&lt;mi&gt;n&lt;/mi&gt;&lt;/msub&gt;&lt;/mfenced&gt;&lt;mo&gt;&amp;#x221D;&lt;/mo&gt;&lt;mfrac&gt;&lt;mn&gt;1&lt;/mn&gt;&lt;msup&gt;&lt;mi&gt;k&lt;/mi&gt;&lt;mi&gt;s&lt;/mi&gt;&lt;/msup&gt;&lt;/mfrac&gt;&lt;/math&gt;" id="597" name="Google Shape;597;p62" title="f open parentheses w subscript n close parentheses proportional to 1 over k to the power of 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4092150"/>
            <a:ext cx="2574369" cy="99988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2"/>
          <p:cNvSpPr txBox="1"/>
          <p:nvPr/>
        </p:nvSpPr>
        <p:spPr>
          <a:xfrm>
            <a:off x="6261100" y="1356875"/>
            <a:ext cx="520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Zipf’s law in 30 languages of Wikipedia (source: Wikipedia)</a:t>
            </a:r>
            <a:endParaRPr/>
          </a:p>
        </p:txBody>
      </p:sp>
      <p:graphicFrame>
        <p:nvGraphicFramePr>
          <p:cNvPr id="599" name="Google Shape;599;p6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925" y="1247325"/>
            <a:ext cx="6829650" cy="51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Zipf’s Law</a:t>
            </a:r>
            <a:endParaRPr/>
          </a:p>
        </p:txBody>
      </p:sp>
      <p:sp>
        <p:nvSpPr>
          <p:cNvPr id="606" name="Google Shape;606;p6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07" name="Google Shape;607;p63"/>
          <p:cNvSpPr txBox="1"/>
          <p:nvPr/>
        </p:nvSpPr>
        <p:spPr>
          <a:xfrm>
            <a:off x="285875" y="1869525"/>
            <a:ext cx="46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Word frequency is approximately inversely proportional to its rank.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Frequency </a:t>
            </a:r>
            <a:r>
              <a:rPr b="1" i="1" lang="en-US" sz="2000"/>
              <a:t>f</a:t>
            </a:r>
            <a:r>
              <a:rPr lang="en-US" sz="2000"/>
              <a:t> of </a:t>
            </a:r>
            <a:r>
              <a:rPr b="1" i="1" lang="en-US" sz="2000"/>
              <a:t>k</a:t>
            </a:r>
            <a:r>
              <a:rPr lang="en-US" sz="2000"/>
              <a:t>-th most common word </a:t>
            </a:r>
            <a:r>
              <a:rPr b="1" lang="en-US" sz="2000"/>
              <a:t>w</a:t>
            </a:r>
            <a:r>
              <a:rPr lang="en-US" sz="2000"/>
              <a:t> is </a:t>
            </a:r>
            <a:endParaRPr sz="2000"/>
          </a:p>
        </p:txBody>
      </p:sp>
      <p:pic>
        <p:nvPicPr>
          <p:cNvPr descr="&lt;math xmlns=&quot;http://www.w3.org/1998/Math/MathML&quot;&gt;&lt;mi&gt;f&lt;/mi&gt;&lt;mfenced&gt;&lt;msub&gt;&lt;mi&gt;w&lt;/mi&gt;&lt;mi&gt;n&lt;/mi&gt;&lt;/msub&gt;&lt;/mfenced&gt;&lt;mo&gt;&amp;#x221D;&lt;/mo&gt;&lt;mfrac&gt;&lt;mn&gt;1&lt;/mn&gt;&lt;msup&gt;&lt;mi&gt;k&lt;/mi&gt;&lt;mi&gt;s&lt;/mi&gt;&lt;/msup&gt;&lt;/mfrac&gt;&lt;/math&gt;" id="608" name="Google Shape;608;p63" title="f open parentheses w subscript n close parentheses proportional to 1 over k to the power of 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4092150"/>
            <a:ext cx="2574369" cy="99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63"/>
          <p:cNvCxnSpPr/>
          <p:nvPr/>
        </p:nvCxnSpPr>
        <p:spPr>
          <a:xfrm rot="10800000">
            <a:off x="3530600" y="4920400"/>
            <a:ext cx="3360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63"/>
          <p:cNvSpPr txBox="1"/>
          <p:nvPr/>
        </p:nvSpPr>
        <p:spPr>
          <a:xfrm>
            <a:off x="2952925" y="53194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language dependent parameter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191350" y="6369575"/>
            <a:ext cx="578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Zipf GK (1949). Human Behavior and the Principle of Least Effort. Cambridge, Massachusetts: Addison-Wesley.</a:t>
            </a:r>
            <a:endParaRPr i="1"/>
          </a:p>
        </p:txBody>
      </p:sp>
      <p:sp>
        <p:nvSpPr>
          <p:cNvPr id="612" name="Google Shape;612;p63"/>
          <p:cNvSpPr txBox="1"/>
          <p:nvPr/>
        </p:nvSpPr>
        <p:spPr>
          <a:xfrm>
            <a:off x="6261100" y="1356875"/>
            <a:ext cx="520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Zipf’s law in 30 languages of Wikipedia (source: Wikipedia)</a:t>
            </a:r>
            <a:endParaRPr/>
          </a:p>
        </p:txBody>
      </p:sp>
      <p:graphicFrame>
        <p:nvGraphicFramePr>
          <p:cNvPr id="613" name="Google Shape;613;p6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619" name="Google Shape;619;p64"/>
          <p:cNvSpPr txBox="1"/>
          <p:nvPr/>
        </p:nvSpPr>
        <p:spPr>
          <a:xfrm>
            <a:off x="415600" y="1764300"/>
            <a:ext cx="10256400" cy="3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51857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human language is often linked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other disciplines (speech, vision)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large amount of human work can be framed as NLP problems and solved automatically via statistical models!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over word frequencies in human language seems to follow polynomial function.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21" name="Google Shape;621;p64"/>
          <p:cNvSpPr txBox="1"/>
          <p:nvPr>
            <p:ph idx="4294967295" type="title"/>
          </p:nvPr>
        </p:nvSpPr>
        <p:spPr>
          <a:xfrm>
            <a:off x="3782575" y="49623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6AA84F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622" name="Google Shape;622;p6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3" name="Google Shape;623;p64"/>
          <p:cNvSpPr txBox="1"/>
          <p:nvPr/>
        </p:nvSpPr>
        <p:spPr>
          <a:xfrm>
            <a:off x="1112675" y="53167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INTRODUCTION IS </a:t>
            </a:r>
            <a:r>
              <a:rPr b="1" lang="en-US" sz="1800">
                <a:solidFill>
                  <a:schemeClr val="accent6"/>
                </a:solidFill>
              </a:rPr>
              <a:t>DONE!</a:t>
            </a:r>
            <a:endParaRPr b="1"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</a:t>
            </a:r>
            <a:endParaRPr/>
          </a:p>
        </p:txBody>
      </p:sp>
      <p:sp>
        <p:nvSpPr>
          <p:cNvPr id="629" name="Google Shape;629;p65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Statistical model needs to work with continuous numerical representation of words or documents, but </a:t>
            </a:r>
            <a:r>
              <a:rPr b="1" lang="en-US"/>
              <a:t>words are discrete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For instance, what is between word </a:t>
            </a:r>
            <a:r>
              <a:rPr b="1" lang="en-US"/>
              <a:t>job</a:t>
            </a:r>
            <a:r>
              <a:rPr lang="en-US"/>
              <a:t> and word </a:t>
            </a:r>
            <a:r>
              <a:rPr b="1" lang="en-US"/>
              <a:t>princess</a:t>
            </a:r>
            <a:r>
              <a:rPr lang="en-US"/>
              <a:t>?</a:t>
            </a:r>
            <a:endParaRPr/>
          </a:p>
        </p:txBody>
      </p:sp>
      <p:pic>
        <p:nvPicPr>
          <p:cNvPr id="630" name="Google Shape;6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933" y="3726934"/>
            <a:ext cx="5286667" cy="23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32" name="Google Shape;632;p6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8" name="Google Shape;638;p6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9" name="Google Shape;639;p6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40" name="Google Shape;640;p6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6" name="Google Shape;646;p67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This is called </a:t>
            </a:r>
            <a:r>
              <a:rPr b="1" lang="en-US" sz="2400"/>
              <a:t>Semantic Differential</a:t>
            </a:r>
            <a:br>
              <a:rPr b="1" lang="en-US" sz="2400"/>
            </a:br>
            <a:r>
              <a:rPr lang="en-US" sz="2400"/>
              <a:t>(Osgood, 1964)</a:t>
            </a:r>
            <a:endParaRPr sz="2400"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But this captures only predefined attributes!</a:t>
            </a:r>
            <a:endParaRPr sz="2400">
              <a:solidFill>
                <a:srgbClr val="FF0000"/>
              </a:solidFill>
            </a:endParaRPr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Annotation is subjective and very exhaustive!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48" name="Google Shape;648;p6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750" y="1626575"/>
            <a:ext cx="5981700" cy="459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67"/>
          <p:cNvSpPr txBox="1"/>
          <p:nvPr/>
        </p:nvSpPr>
        <p:spPr>
          <a:xfrm>
            <a:off x="1654675" y="6342125"/>
            <a:ext cx="86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https://methods.sagepub.com/reference/encyclopedia-of-survey-research-methods/n527.xml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sp>
        <p:nvSpPr>
          <p:cNvPr id="656" name="Google Shape;656;p68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 first word with number 1, second with number 2, …</a:t>
            </a:r>
            <a:endParaRPr/>
          </a:p>
        </p:txBody>
      </p:sp>
      <p:sp>
        <p:nvSpPr>
          <p:cNvPr id="657" name="Google Shape;657;p6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58" name="Google Shape;658;p6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pic>
        <p:nvPicPr>
          <p:cNvPr id="664" name="Google Shape;6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1276" y="3126417"/>
            <a:ext cx="4681934" cy="2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trike="sngStrike"/>
              <a:t>Represent first word with number 1, second with number 2, …</a:t>
            </a:r>
            <a:endParaRPr strike="sngStrike"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Create a vector of size vocabulary. Put “</a:t>
            </a:r>
            <a:r>
              <a:rPr b="1" lang="en-US"/>
              <a:t>1</a:t>
            </a:r>
            <a:r>
              <a:rPr lang="en-US"/>
              <a:t>” for the position of the word in vector,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This is called </a:t>
            </a:r>
            <a:r>
              <a:rPr b="1" lang="en-US"/>
              <a:t>1-hot-encoding</a:t>
            </a:r>
            <a:endParaRPr/>
          </a:p>
        </p:txBody>
      </p:sp>
      <p:sp>
        <p:nvSpPr>
          <p:cNvPr id="666" name="Google Shape;666;p69"/>
          <p:cNvSpPr txBox="1"/>
          <p:nvPr/>
        </p:nvSpPr>
        <p:spPr>
          <a:xfrm>
            <a:off x="7956175" y="5881900"/>
            <a:ext cx="6858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Marco Bonzanini, 2017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68" name="Google Shape;668;p6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533" y="3524067"/>
            <a:ext cx="6502400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n.2.5</a:t>
            </a:r>
            <a:endParaRPr/>
          </a:p>
        </p:txBody>
      </p:sp>
      <p:sp>
        <p:nvSpPr>
          <p:cNvPr id="675" name="Google Shape;675;p7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extend previous idea to </a:t>
            </a:r>
            <a:r>
              <a:rPr b="1" lang="en-US">
                <a:solidFill>
                  <a:srgbClr val="FF0000"/>
                </a:solidFill>
              </a:rPr>
              <a:t>documents</a:t>
            </a:r>
            <a:endParaRPr b="1">
              <a:solidFill>
                <a:srgbClr val="FF0000"/>
              </a:solidFill>
            </a:endParaRPr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1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This is called “</a:t>
            </a:r>
            <a:r>
              <a:rPr b="1" lang="en-US"/>
              <a:t>Bag of Words</a:t>
            </a:r>
            <a:r>
              <a:rPr lang="en-US"/>
              <a:t>” representation</a:t>
            </a:r>
            <a:endParaRPr/>
          </a:p>
        </p:txBody>
      </p:sp>
      <p:sp>
        <p:nvSpPr>
          <p:cNvPr id="676" name="Google Shape;676;p70"/>
          <p:cNvSpPr txBox="1"/>
          <p:nvPr/>
        </p:nvSpPr>
        <p:spPr>
          <a:xfrm>
            <a:off x="4783525" y="5881900"/>
            <a:ext cx="1003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https://machinelearnings.co/text-classification-using-neural-networks-f5cd7b8765c6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78" name="Google Shape;678;p7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n.2.8</a:t>
            </a:r>
            <a:endParaRPr/>
          </a:p>
        </p:txBody>
      </p:sp>
      <p:sp>
        <p:nvSpPr>
          <p:cNvPr id="684" name="Google Shape;684;p71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count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85" name="Google Shape;685;p71"/>
          <p:cNvSpPr txBox="1"/>
          <p:nvPr/>
        </p:nvSpPr>
        <p:spPr>
          <a:xfrm>
            <a:off x="4783525" y="5881900"/>
            <a:ext cx="10030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667" y="3962033"/>
            <a:ext cx="6434932" cy="1633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89" name="Google Shape;689;p7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695" name="Google Shape;695;p7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96" name="Google Shape;696;p72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698" name="Google Shape;698;p72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2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2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01" name="Google Shape;701;p72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02" name="Google Shape;70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04" name="Google Shape;704;p72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graphicFrame>
        <p:nvGraphicFramePr>
          <p:cNvPr id="705" name="Google Shape;705;p7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34" name="Google Shape;134;p1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19"/>
          <p:cNvSpPr txBox="1"/>
          <p:nvPr/>
        </p:nvSpPr>
        <p:spPr>
          <a:xfrm>
            <a:off x="631900" y="24838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 sneaky fox jumps over my uncle’s fence. </a:t>
            </a:r>
            <a:endParaRPr sz="2100"/>
          </a:p>
        </p:txBody>
      </p:sp>
      <p:sp>
        <p:nvSpPr>
          <p:cNvPr id="136" name="Google Shape;136;p19"/>
          <p:cNvSpPr txBox="1"/>
          <p:nvPr/>
        </p:nvSpPr>
        <p:spPr>
          <a:xfrm>
            <a:off x="631900" y="33924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 | sneaky | fox | jumps | over | my | uncle| ’s | fence| . </a:t>
            </a:r>
            <a:endParaRPr sz="2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11" name="Google Shape;711;p7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12" name="Google Shape;712;p73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714" name="Google Shape;714;p73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3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3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17" name="Google Shape;717;p73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18" name="Google Shape;7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3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20" name="Google Shape;720;p73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cxnSp>
        <p:nvCxnSpPr>
          <p:cNvPr id="721" name="Google Shape;721;p73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73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important</a:t>
            </a:r>
            <a:r>
              <a:rPr lang="en-US" sz="1700"/>
              <a:t> is the term in the document</a:t>
            </a:r>
            <a:endParaRPr sz="1700"/>
          </a:p>
        </p:txBody>
      </p:sp>
      <p:sp>
        <p:nvSpPr>
          <p:cNvPr id="723" name="Google Shape;723;p73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unique/important</a:t>
            </a:r>
            <a:r>
              <a:rPr lang="en-US" sz="1700"/>
              <a:t> is the term in overall. Frequent terms are probably not important.</a:t>
            </a:r>
            <a:endParaRPr sz="1700"/>
          </a:p>
        </p:txBody>
      </p:sp>
      <p:cxnSp>
        <p:nvCxnSpPr>
          <p:cNvPr id="724" name="Google Shape;724;p73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25" name="Google Shape;725;p7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31" name="Google Shape;731;p74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32" name="Google Shape;732;p74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734" name="Google Shape;734;p74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4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4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38" name="Google Shape;73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4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40" name="Google Shape;740;p74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cxnSp>
        <p:nvCxnSpPr>
          <p:cNvPr id="741" name="Google Shape;741;p74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74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important</a:t>
            </a:r>
            <a:r>
              <a:rPr lang="en-US" sz="1700"/>
              <a:t> is the term in the document</a:t>
            </a:r>
            <a:endParaRPr sz="1700"/>
          </a:p>
        </p:txBody>
      </p:sp>
      <p:sp>
        <p:nvSpPr>
          <p:cNvPr id="743" name="Google Shape;743;p74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unique/important</a:t>
            </a:r>
            <a:r>
              <a:rPr lang="en-US" sz="1700"/>
              <a:t> is the term in overall. Frequent terms are probably not important.</a:t>
            </a:r>
            <a:endParaRPr sz="1700"/>
          </a:p>
        </p:txBody>
      </p:sp>
      <p:cxnSp>
        <p:nvCxnSpPr>
          <p:cNvPr id="744" name="Google Shape;744;p74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4"/>
          <p:cNvSpPr txBox="1"/>
          <p:nvPr/>
        </p:nvSpPr>
        <p:spPr>
          <a:xfrm>
            <a:off x="4671275" y="4213775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</a:rPr>
              <a:t>TF-IDF (t,d) = TF(t,d) * IDF(t,d)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solidFill>
                  <a:srgbClr val="85888D"/>
                </a:solidFill>
              </a:rPr>
              <a:t>There are many variants of TF-IDF. This is just simple one...</a:t>
            </a:r>
            <a:endParaRPr i="1" u="sng">
              <a:solidFill>
                <a:srgbClr val="85888D"/>
              </a:solidFill>
            </a:endParaRPr>
          </a:p>
        </p:txBody>
      </p:sp>
      <p:graphicFrame>
        <p:nvGraphicFramePr>
          <p:cNvPr id="746" name="Google Shape;746;p7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52" name="Google Shape;752;p75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53" name="Google Shape;753;p75"/>
          <p:cNvSpPr txBox="1"/>
          <p:nvPr/>
        </p:nvSpPr>
        <p:spPr>
          <a:xfrm>
            <a:off x="4783525" y="5881900"/>
            <a:ext cx="10030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5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024" y="4008100"/>
            <a:ext cx="6718577" cy="1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57" name="Google Shape;757;p7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6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64" name="Google Shape;764;p76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65" name="Google Shape;765;p76"/>
          <p:cNvSpPr txBox="1"/>
          <p:nvPr/>
        </p:nvSpPr>
        <p:spPr>
          <a:xfrm>
            <a:off x="1800633" y="6271000"/>
            <a:ext cx="9227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67" name="Google Shape;767;p76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dog jumps with knife into the boat.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68" name="Google Shape;768;p7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7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75" name="Google Shape;775;p77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76" name="Google Shape;776;p77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7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78" name="Google Shape;778;p77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 dog jumps with knife into </a:t>
            </a:r>
            <a:r>
              <a:rPr lang="en-US" sz="2000"/>
              <a:t>the 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79" name="Google Shape;779;p7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8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86" name="Google Shape;786;p78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87" name="Google Shape;787;p78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89" name="Google Shape;789;p78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</a:t>
            </a:r>
            <a:r>
              <a:rPr b="1" lang="en-US" sz="2000"/>
              <a:t>dog jumps with knife into the</a:t>
            </a:r>
            <a:r>
              <a:rPr lang="en-US" sz="2000"/>
              <a:t> 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90" name="Google Shape;790;p7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79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97" name="Google Shape;797;p79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98" name="Google Shape;798;p79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800" name="Google Shape;800;p79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</a:t>
            </a:r>
            <a:r>
              <a:rPr lang="en-US" sz="2000"/>
              <a:t>dog</a:t>
            </a:r>
            <a:r>
              <a:rPr b="1" lang="en-US" sz="2000"/>
              <a:t> jumps with knife into the</a:t>
            </a:r>
            <a:r>
              <a:rPr lang="en-US" sz="2000"/>
              <a:t> </a:t>
            </a:r>
            <a:r>
              <a:rPr b="1" lang="en-US" sz="2000"/>
              <a:t>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801" name="Google Shape;801;p7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807" name="Google Shape;807;p80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</p:txBody>
      </p:sp>
      <p:pic>
        <p:nvPicPr>
          <p:cNvPr id="808" name="Google Shape;8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500" y="3572751"/>
            <a:ext cx="6233911" cy="278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80"/>
          <p:cNvCxnSpPr/>
          <p:nvPr/>
        </p:nvCxnSpPr>
        <p:spPr>
          <a:xfrm flipH="1">
            <a:off x="6691967" y="3009783"/>
            <a:ext cx="547500" cy="11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0" name="Google Shape;810;p80"/>
          <p:cNvSpPr txBox="1"/>
          <p:nvPr/>
        </p:nvSpPr>
        <p:spPr>
          <a:xfrm>
            <a:off x="6846567" y="2616683"/>
            <a:ext cx="4047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must be very big matrix!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812" name="Google Shape;812;p80"/>
          <p:cNvPicPr preferRelativeResize="0"/>
          <p:nvPr/>
        </p:nvPicPr>
        <p:blipFill rotWithShape="1">
          <a:blip r:embed="rId4">
            <a:alphaModFix/>
          </a:blip>
          <a:srcRect b="9247" l="0" r="29268" t="0"/>
          <a:stretch/>
        </p:blipFill>
        <p:spPr>
          <a:xfrm>
            <a:off x="326725" y="3300975"/>
            <a:ext cx="4808799" cy="3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0"/>
          <p:cNvPicPr preferRelativeResize="0"/>
          <p:nvPr/>
        </p:nvPicPr>
        <p:blipFill rotWithShape="1">
          <a:blip r:embed="rId5">
            <a:alphaModFix/>
          </a:blip>
          <a:srcRect b="5120" l="31087" r="31439" t="16576"/>
          <a:stretch/>
        </p:blipFill>
        <p:spPr>
          <a:xfrm rot="-5400000">
            <a:off x="2834088" y="1153813"/>
            <a:ext cx="382550" cy="40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0"/>
          <p:cNvSpPr txBox="1"/>
          <p:nvPr/>
        </p:nvSpPr>
        <p:spPr>
          <a:xfrm>
            <a:off x="2383700" y="25902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Size of while vocabulary!</a:t>
            </a:r>
            <a:endParaRPr b="1"/>
          </a:p>
        </p:txBody>
      </p:sp>
      <p:graphicFrame>
        <p:nvGraphicFramePr>
          <p:cNvPr id="815" name="Google Shape;815;p8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821" name="Google Shape;821;p81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Representations are very sparse, they contain lots of zeros</a:t>
            </a:r>
            <a:endParaRPr/>
          </a:p>
        </p:txBody>
      </p:sp>
      <p:pic>
        <p:nvPicPr>
          <p:cNvPr id="822" name="Google Shape;8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13" y="3576283"/>
            <a:ext cx="4681934" cy="26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660" y="3576280"/>
            <a:ext cx="5727528" cy="1454253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25" name="Google Shape;825;p8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Dense representations</a:t>
            </a:r>
            <a:endParaRPr/>
          </a:p>
        </p:txBody>
      </p:sp>
      <p:sp>
        <p:nvSpPr>
          <p:cNvPr id="831" name="Google Shape;831;p8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32" name="Google Shape;832;p8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33" name="Google Shape;833;p82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949200" y="2813575"/>
            <a:ext cx="3341749" cy="2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2"/>
          <p:cNvSpPr/>
          <p:nvPr/>
        </p:nvSpPr>
        <p:spPr>
          <a:xfrm rot="-5400000">
            <a:off x="6603051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2"/>
          <p:cNvSpPr/>
          <p:nvPr/>
        </p:nvSpPr>
        <p:spPr>
          <a:xfrm rot="5400000">
            <a:off x="8624876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430075" y="2210725"/>
            <a:ext cx="928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Big matrix                                 =                   Small matrix x Small matrix</a:t>
            </a:r>
            <a:endParaRPr sz="2100"/>
          </a:p>
        </p:txBody>
      </p:sp>
      <p:sp>
        <p:nvSpPr>
          <p:cNvPr id="837" name="Google Shape;837;p82"/>
          <p:cNvSpPr txBox="1"/>
          <p:nvPr/>
        </p:nvSpPr>
        <p:spPr>
          <a:xfrm rot="-5398037">
            <a:off x="-39593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38" name="Google Shape;838;p82"/>
          <p:cNvSpPr txBox="1"/>
          <p:nvPr/>
        </p:nvSpPr>
        <p:spPr>
          <a:xfrm>
            <a:off x="1965875" y="5035875"/>
            <a:ext cx="17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39" name="Google Shape;839;p82"/>
          <p:cNvSpPr txBox="1"/>
          <p:nvPr/>
        </p:nvSpPr>
        <p:spPr>
          <a:xfrm rot="-5398037">
            <a:off x="5508232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40" name="Google Shape;840;p82"/>
          <p:cNvSpPr txBox="1"/>
          <p:nvPr/>
        </p:nvSpPr>
        <p:spPr>
          <a:xfrm rot="-5398037">
            <a:off x="9893507" y="389077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 rot="-5400000">
            <a:off x="7192188" y="4031175"/>
            <a:ext cx="24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small dimension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</a:t>
            </a:r>
            <a:r>
              <a:rPr lang="en-US"/>
              <a:t>Terminology in NLP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20"/>
          <p:cNvSpPr txBox="1"/>
          <p:nvPr/>
        </p:nvSpPr>
        <p:spPr>
          <a:xfrm>
            <a:off x="474350" y="2898625"/>
            <a:ext cx="1113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</a:t>
            </a:r>
            <a:r>
              <a:rPr lang="en-US" sz="2100">
                <a:solidFill>
                  <a:srgbClr val="B45F06"/>
                </a:solidFill>
              </a:rPr>
              <a:t>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</a:t>
            </a:r>
            <a:r>
              <a:rPr lang="en-US" sz="2100">
                <a:solidFill>
                  <a:srgbClr val="BF9000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greyhound was chasing the boy through the dark forest.”,</a:t>
            </a:r>
            <a:r>
              <a:rPr lang="en-US" sz="2100">
                <a:solidFill>
                  <a:srgbClr val="BF9000"/>
                </a:solidFill>
              </a:rPr>
              <a:t>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767" y="3986204"/>
            <a:ext cx="3525060" cy="9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148006"/>
            <a:ext cx="8604193" cy="60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849" name="Google Shape;849;p83"/>
          <p:cNvSpPr txBox="1"/>
          <p:nvPr>
            <p:ph idx="4294967295" type="body"/>
          </p:nvPr>
        </p:nvSpPr>
        <p:spPr>
          <a:xfrm>
            <a:off x="8578805" y="5888607"/>
            <a:ext cx="3449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67"/>
              <a:t>Mikolov et al, 2013</a:t>
            </a:r>
            <a:endParaRPr/>
          </a:p>
        </p:txBody>
      </p:sp>
      <p:pic>
        <p:nvPicPr>
          <p:cNvPr id="850" name="Google Shape;85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5040" y="2028157"/>
            <a:ext cx="4190725" cy="83659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3"/>
          <p:cNvSpPr txBox="1"/>
          <p:nvPr/>
        </p:nvSpPr>
        <p:spPr>
          <a:xfrm>
            <a:off x="293675" y="1617788"/>
            <a:ext cx="1596000" cy="46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52" name="Google Shape;852;p8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53" name="Google Shape;853;p8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54" name="Google Shape;854;p83"/>
          <p:cNvSpPr/>
          <p:nvPr/>
        </p:nvSpPr>
        <p:spPr>
          <a:xfrm>
            <a:off x="74275" y="2649125"/>
            <a:ext cx="86034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83"/>
          <p:cNvPicPr preferRelativeResize="0"/>
          <p:nvPr/>
        </p:nvPicPr>
        <p:blipFill rotWithShape="1">
          <a:blip r:embed="rId7">
            <a:alphaModFix/>
          </a:blip>
          <a:srcRect b="9247" l="0" r="29268" t="0"/>
          <a:stretch/>
        </p:blipFill>
        <p:spPr>
          <a:xfrm>
            <a:off x="340051" y="3359676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3"/>
          <p:cNvSpPr txBox="1"/>
          <p:nvPr/>
        </p:nvSpPr>
        <p:spPr>
          <a:xfrm>
            <a:off x="6821325" y="1356875"/>
            <a:ext cx="571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</a:rPr>
              <a:t>“a word is characterized by the company it keeps“</a:t>
            </a:r>
            <a:r>
              <a:rPr b="1" i="1" lang="en-US" sz="1600">
                <a:solidFill>
                  <a:schemeClr val="dk1"/>
                </a:solidFill>
              </a:rPr>
              <a:t> </a:t>
            </a:r>
            <a:br>
              <a:rPr b="1" i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(Harris, 1954)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862" name="Google Shape;862;p84"/>
          <p:cNvSpPr txBox="1"/>
          <p:nvPr>
            <p:ph idx="4294967295" type="body"/>
          </p:nvPr>
        </p:nvSpPr>
        <p:spPr>
          <a:xfrm>
            <a:off x="8578805" y="5888607"/>
            <a:ext cx="3449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67"/>
              <a:t>Mikolov et al, 2013</a:t>
            </a:r>
            <a:endParaRPr/>
          </a:p>
        </p:txBody>
      </p:sp>
      <p:pic>
        <p:nvPicPr>
          <p:cNvPr id="863" name="Google Shape;86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442" y="1286785"/>
            <a:ext cx="7920351" cy="1025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4"/>
          <p:cNvCxnSpPr/>
          <p:nvPr/>
        </p:nvCxnSpPr>
        <p:spPr>
          <a:xfrm rot="10800000">
            <a:off x="9388730" y="1948940"/>
            <a:ext cx="667447" cy="5428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5" name="Google Shape;865;p84"/>
          <p:cNvSpPr txBox="1"/>
          <p:nvPr/>
        </p:nvSpPr>
        <p:spPr>
          <a:xfrm>
            <a:off x="10207454" y="2168046"/>
            <a:ext cx="221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Skip-gram variant</a:t>
            </a:r>
            <a:endParaRPr/>
          </a:p>
        </p:txBody>
      </p:sp>
      <p:sp>
        <p:nvSpPr>
          <p:cNvPr id="866" name="Google Shape;866;p84"/>
          <p:cNvSpPr txBox="1"/>
          <p:nvPr/>
        </p:nvSpPr>
        <p:spPr>
          <a:xfrm>
            <a:off x="4547527" y="2999055"/>
            <a:ext cx="6888037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7" l="-1415" r="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867" name="Google Shape;867;p84"/>
          <p:cNvCxnSpPr/>
          <p:nvPr/>
        </p:nvCxnSpPr>
        <p:spPr>
          <a:xfrm flipH="1">
            <a:off x="8294120" y="1948940"/>
            <a:ext cx="943323" cy="1050115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868" name="Google Shape;86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437" y="2704710"/>
            <a:ext cx="3525060" cy="91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70" name="Google Shape;870;p8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pic>
        <p:nvPicPr>
          <p:cNvPr descr="Image result for word2vec king queen" id="876" name="Google Shape;87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299" y="1232378"/>
            <a:ext cx="8988263" cy="314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5"/>
          <p:cNvSpPr txBox="1"/>
          <p:nvPr/>
        </p:nvSpPr>
        <p:spPr>
          <a:xfrm>
            <a:off x="1060872" y="6304970"/>
            <a:ext cx="55531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https://projector.tensorflow.org/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word2vec cosine similarity" id="878" name="Google Shape;87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299" y="4467177"/>
            <a:ext cx="5722229" cy="1750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85"/>
          <p:cNvCxnSpPr/>
          <p:nvPr/>
        </p:nvCxnSpPr>
        <p:spPr>
          <a:xfrm flipH="1">
            <a:off x="4734413" y="5342399"/>
            <a:ext cx="2616385" cy="175149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80" name="Google Shape;880;p85"/>
          <p:cNvSpPr txBox="1"/>
          <p:nvPr/>
        </p:nvSpPr>
        <p:spPr>
          <a:xfrm>
            <a:off x="7350797" y="5107180"/>
            <a:ext cx="22300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similarity</a:t>
            </a:r>
            <a:endParaRPr/>
          </a:p>
        </p:txBody>
      </p:sp>
      <p:sp>
        <p:nvSpPr>
          <p:cNvPr id="881" name="Google Shape;881;p8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82" name="Google Shape;882;p8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embeddings</a:t>
            </a:r>
            <a:endParaRPr/>
          </a:p>
        </p:txBody>
      </p:sp>
      <p:sp>
        <p:nvSpPr>
          <p:cNvPr id="888" name="Google Shape;888;p8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follow similar ideas as we introduced on document-level!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models like </a:t>
            </a:r>
            <a:r>
              <a:rPr b="1" lang="en-US"/>
              <a:t>doc2vec </a:t>
            </a:r>
            <a:r>
              <a:rPr lang="en-US"/>
              <a:t>(Le and Mikolov, 2014) or </a:t>
            </a:r>
            <a:r>
              <a:rPr b="1" lang="en-US"/>
              <a:t>Infersent</a:t>
            </a:r>
            <a:r>
              <a:rPr lang="en-US"/>
              <a:t> </a:t>
            </a:r>
            <a:r>
              <a:rPr lang="en-US"/>
              <a:t> (Conneau et al., 2017) could capture multi-purpose similarity.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Capturing all the information with single vector is HARD.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Afternoon session: </a:t>
            </a:r>
            <a:r>
              <a:rPr b="1" lang="en-US" u="sng"/>
              <a:t>Sequence processing</a:t>
            </a:r>
            <a:r>
              <a:rPr lang="en-US"/>
              <a:t>!</a:t>
            </a:r>
            <a:endParaRPr/>
          </a:p>
        </p:txBody>
      </p:sp>
      <p:sp>
        <p:nvSpPr>
          <p:cNvPr id="889" name="Google Shape;889;p8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90" name="Google Shape;890;p8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360" y="1306720"/>
            <a:ext cx="8146848" cy="49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7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Character-level Word Embeddings via CNN</a:t>
            </a:r>
            <a:endParaRPr/>
          </a:p>
        </p:txBody>
      </p:sp>
      <p:sp>
        <p:nvSpPr>
          <p:cNvPr id="897" name="Google Shape;897;p87"/>
          <p:cNvSpPr txBox="1"/>
          <p:nvPr/>
        </p:nvSpPr>
        <p:spPr>
          <a:xfrm>
            <a:off x="9000683" y="6161758"/>
            <a:ext cx="176022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898" name="Google Shape;898;p87"/>
          <p:cNvSpPr txBox="1"/>
          <p:nvPr/>
        </p:nvSpPr>
        <p:spPr>
          <a:xfrm>
            <a:off x="1056600" y="1579450"/>
            <a:ext cx="2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OOV</a:t>
            </a:r>
            <a:endParaRPr/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misspeling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 representation </a:t>
            </a:r>
            <a:endParaRPr/>
          </a:p>
        </p:txBody>
      </p:sp>
      <p:sp>
        <p:nvSpPr>
          <p:cNvPr id="899" name="Google Shape;899;p8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00" name="Google Shape;900;p8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3035" y="1263645"/>
            <a:ext cx="8146847" cy="49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8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Character-level Word Embeddings via CNN</a:t>
            </a:r>
            <a:endParaRPr/>
          </a:p>
        </p:txBody>
      </p:sp>
      <p:sp>
        <p:nvSpPr>
          <p:cNvPr id="907" name="Google Shape;907;p88"/>
          <p:cNvSpPr txBox="1"/>
          <p:nvPr/>
        </p:nvSpPr>
        <p:spPr>
          <a:xfrm>
            <a:off x="9000683" y="6161758"/>
            <a:ext cx="176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908" name="Google Shape;908;p88"/>
          <p:cNvSpPr txBox="1"/>
          <p:nvPr/>
        </p:nvSpPr>
        <p:spPr>
          <a:xfrm>
            <a:off x="1056600" y="1579450"/>
            <a:ext cx="2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OOV</a:t>
            </a:r>
            <a:endParaRPr/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misspeling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 representation </a:t>
            </a:r>
            <a:endParaRPr/>
          </a:p>
        </p:txBody>
      </p:sp>
      <p:sp>
        <p:nvSpPr>
          <p:cNvPr id="909" name="Google Shape;909;p8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10" name="Google Shape;910;p8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11" name="Google Shape;911;p88"/>
          <p:cNvSpPr/>
          <p:nvPr/>
        </p:nvSpPr>
        <p:spPr>
          <a:xfrm>
            <a:off x="853525" y="1285350"/>
            <a:ext cx="3442800" cy="272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Word2Vec embedding</a:t>
            </a:r>
            <a:endParaRPr b="1"/>
          </a:p>
        </p:txBody>
      </p:sp>
      <p:cxnSp>
        <p:nvCxnSpPr>
          <p:cNvPr id="912" name="Google Shape;912;p88"/>
          <p:cNvCxnSpPr>
            <a:endCxn id="911" idx="3"/>
          </p:cNvCxnSpPr>
          <p:nvPr/>
        </p:nvCxnSpPr>
        <p:spPr>
          <a:xfrm flipH="1" rot="10800000">
            <a:off x="2852725" y="1421550"/>
            <a:ext cx="1443600" cy="29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88"/>
          <p:cNvSpPr txBox="1"/>
          <p:nvPr/>
        </p:nvSpPr>
        <p:spPr>
          <a:xfrm>
            <a:off x="1458200" y="4288200"/>
            <a:ext cx="2004300" cy="49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Concatenate!</a:t>
            </a:r>
            <a:endParaRPr b="1" sz="2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9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</a:t>
            </a:r>
            <a:r>
              <a:rPr lang="en-US"/>
              <a:t>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19" name="Google Shape;919;p89"/>
          <p:cNvSpPr txBox="1"/>
          <p:nvPr/>
        </p:nvSpPr>
        <p:spPr>
          <a:xfrm>
            <a:off x="9000683" y="6161758"/>
            <a:ext cx="176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920" name="Google Shape;920;p8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21" name="Google Shape;921;p8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22" name="Google Shape;922;p89"/>
          <p:cNvSpPr txBox="1"/>
          <p:nvPr/>
        </p:nvSpPr>
        <p:spPr>
          <a:xfrm>
            <a:off x="415550" y="14779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23" name="Google Shape;923;p89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0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29" name="Google Shape;929;p90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9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31" name="Google Shape;931;p9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32" name="Google Shape;932;p90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b="1" lang="en-US" sz="2100">
                <a:solidFill>
                  <a:schemeClr val="dk1"/>
                </a:solidFill>
              </a:rPr>
              <a:t>'th': 6</a:t>
            </a:r>
            <a:r>
              <a:rPr lang="en-US" sz="2100">
                <a:solidFill>
                  <a:schemeClr val="dk1"/>
                </a:solidFill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1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38" name="Google Shape;938;p9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39" name="Google Shape;939;p9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40" name="Google Shape;940;p91"/>
          <p:cNvSpPr txBox="1"/>
          <p:nvPr/>
        </p:nvSpPr>
        <p:spPr>
          <a:xfrm>
            <a:off x="415550" y="1477950"/>
            <a:ext cx="11360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b="1" lang="en-US" sz="2100">
                <a:solidFill>
                  <a:schemeClr val="dk1"/>
                </a:solidFill>
              </a:rPr>
              <a:t>'th': 6</a:t>
            </a:r>
            <a:r>
              <a:rPr lang="en-US" sz="2100">
                <a:solidFill>
                  <a:schemeClr val="dk1"/>
                </a:solidFill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chemeClr val="dk1"/>
                </a:solidFill>
              </a:rPr>
              <a:t>A.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1" name="Google Shape;941;p91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47" name="Google Shape;947;p9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48" name="Google Shape;948;p9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49" name="Google Shape;949;p92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2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chemeClr val="dk1"/>
                </a:solidFill>
              </a:rPr>
              <a:t>A.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Add token into vocabulary. It now has size </a:t>
            </a:r>
            <a:r>
              <a:rPr b="1" lang="en-US" sz="2100">
                <a:solidFill>
                  <a:schemeClr val="dk1"/>
                </a:solidFill>
              </a:rPr>
              <a:t>N+1</a:t>
            </a:r>
            <a:r>
              <a:rPr lang="en-US" sz="2100">
                <a:solidFill>
                  <a:schemeClr val="dk1"/>
                </a:solidFill>
              </a:rPr>
              <a:t>. Repeat until vocabulary size equals </a:t>
            </a:r>
            <a:r>
              <a:rPr b="1" lang="en-US" sz="2100">
                <a:solidFill>
                  <a:schemeClr val="dk1"/>
                </a:solidFill>
              </a:rPr>
              <a:t>L.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50" name="Google Shape;950;p92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</p:txBody>
      </p:sp>
      <p:graphicFrame>
        <p:nvGraphicFramePr>
          <p:cNvPr id="155" name="Google Shape;155;p2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21"/>
          <p:cNvSpPr txBox="1"/>
          <p:nvPr/>
        </p:nvSpPr>
        <p:spPr>
          <a:xfrm>
            <a:off x="415650" y="30375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Vocabulary</a:t>
            </a:r>
            <a:r>
              <a:rPr lang="en-US" sz="2100">
                <a:solidFill>
                  <a:schemeClr val="dk1"/>
                </a:solidFill>
              </a:rPr>
              <a:t> = ['A', 'sneaky', 'fox', 'jumps', 'over', 'my', 'uncle’s', 'fence.', 'greyhound', 'was', 'chasing', 'the', 'boy', 'through', 'dark', 'forest.', 'great', 'stone', 'building', 'with', 'fence', 'a', 'behind', 'guarded', 'by']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956" name="Google Shape;956;p9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57" name="Google Shape;957;p9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58" name="Google Shape;958;p93"/>
          <p:cNvSpPr txBox="1"/>
          <p:nvPr/>
        </p:nvSpPr>
        <p:spPr>
          <a:xfrm>
            <a:off x="415550" y="1477900"/>
            <a:ext cx="113607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2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Start with single-character vocabulary of size </a:t>
            </a:r>
            <a:r>
              <a:rPr b="1" lang="en-US" sz="2100">
                <a:solidFill>
                  <a:srgbClr val="85888D"/>
                </a:solidFill>
              </a:rPr>
              <a:t>N</a:t>
            </a:r>
            <a:endParaRPr b="1"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Compute </a:t>
            </a:r>
            <a:r>
              <a:rPr lang="en-US" sz="2100" u="sng">
                <a:solidFill>
                  <a:srgbClr val="85888D"/>
                </a:solidFill>
              </a:rPr>
              <a:t>character bi-gram</a:t>
            </a:r>
            <a:r>
              <a:rPr lang="en-US" sz="2100">
                <a:solidFill>
                  <a:srgbClr val="85888D"/>
                </a:solidFill>
              </a:rPr>
              <a:t> </a:t>
            </a:r>
            <a:r>
              <a:rPr lang="en-US" sz="2100">
                <a:solidFill>
                  <a:srgbClr val="85888D"/>
                </a:solidFill>
              </a:rPr>
              <a:t>statistics</a:t>
            </a:r>
            <a:endParaRPr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rgbClr val="85888D"/>
                </a:solidFill>
              </a:rPr>
              <a:t>A.</a:t>
            </a:r>
            <a:endParaRPr b="1"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Add token into vocabulary. It now has size </a:t>
            </a:r>
            <a:r>
              <a:rPr b="1" lang="en-US" sz="2100">
                <a:solidFill>
                  <a:srgbClr val="85888D"/>
                </a:solidFill>
              </a:rPr>
              <a:t>N+1</a:t>
            </a:r>
            <a:r>
              <a:rPr lang="en-US" sz="2100">
                <a:solidFill>
                  <a:srgbClr val="85888D"/>
                </a:solidFill>
              </a:rPr>
              <a:t>. Repeat until vocabulary size equals </a:t>
            </a:r>
            <a:r>
              <a:rPr b="1" lang="en-US" sz="2100">
                <a:solidFill>
                  <a:srgbClr val="85888D"/>
                </a:solidFill>
              </a:rPr>
              <a:t>L.</a:t>
            </a:r>
            <a:endParaRPr b="1" sz="2100">
              <a:solidFill>
                <a:srgbClr val="85888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character bi-grams occurrences in second cycle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're': 4, 'un': 3, 'nc': 3, 'gr': 3, 'ou': 3, 'nd': 3, 'as': 3, 'in': 3, </a:t>
            </a:r>
            <a:r>
              <a:rPr b="1" lang="en-US" sz="2100">
                <a:solidFill>
                  <a:schemeClr val="dk1"/>
                </a:solidFill>
              </a:rPr>
              <a:t>'Xe'</a:t>
            </a:r>
            <a:r>
              <a:rPr lang="en-US" sz="2100">
                <a:solidFill>
                  <a:schemeClr val="dk1"/>
                </a:solidFill>
              </a:rPr>
              <a:t>: 3, 'ne': 2, 'ea': 2, 'fo': 2, 'fe': 2, 'en': 2, 'ce': 2, 'Ag': 2, 'ey': 2, 'yh': 2, 'ho': 2, 'dw': 2, 'wa': 2, 'ng': 2, 'eb': 2, 'bo': 2, 'oy': 2, '</a:t>
            </a:r>
            <a:r>
              <a:rPr b="1" lang="en-US" sz="2100">
                <a:solidFill>
                  <a:schemeClr val="dk1"/>
                </a:solidFill>
              </a:rPr>
              <a:t>yX</a:t>
            </a:r>
            <a:r>
              <a:rPr lang="en-US" sz="2100">
                <a:solidFill>
                  <a:schemeClr val="dk1"/>
                </a:solidFill>
              </a:rPr>
              <a:t>': 2, 'ed': 2, 'ar': 2, 'st': 2, 'wi': 2, '</a:t>
            </a:r>
            <a:r>
              <a:rPr b="1" lang="en-US" sz="2100">
                <a:solidFill>
                  <a:schemeClr val="dk1"/>
                </a:solidFill>
              </a:rPr>
              <a:t>iX</a:t>
            </a:r>
            <a:r>
              <a:rPr lang="en-US" sz="2100">
                <a:solidFill>
                  <a:schemeClr val="dk1"/>
                </a:solidFill>
              </a:rPr>
              <a:t>': 2,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59" name="Google Shape;959;p93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Embeddings (BPE)</a:t>
            </a:r>
            <a:endParaRPr/>
          </a:p>
        </p:txBody>
      </p:sp>
      <p:sp>
        <p:nvSpPr>
          <p:cNvPr id="965" name="Google Shape;965;p9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66" name="Google Shape;966;p9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67" name="Google Shape;967;p94"/>
          <p:cNvSpPr txBox="1"/>
          <p:nvPr/>
        </p:nvSpPr>
        <p:spPr>
          <a:xfrm>
            <a:off x="415550" y="1477900"/>
            <a:ext cx="1136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Having the </a:t>
            </a:r>
            <a:r>
              <a:rPr lang="en-US" sz="2100">
                <a:solidFill>
                  <a:schemeClr val="dk1"/>
                </a:solidFill>
              </a:rPr>
              <a:t>language units from BPE, we can e.g. use Word2Vec to learn embeddings for these!  -&gt; </a:t>
            </a:r>
            <a:r>
              <a:rPr b="1" lang="en-US" sz="2100">
                <a:solidFill>
                  <a:schemeClr val="dk1"/>
                </a:solidFill>
              </a:rPr>
              <a:t>FastText</a:t>
            </a:r>
            <a:r>
              <a:rPr lang="en-US" sz="2100">
                <a:solidFill>
                  <a:schemeClr val="dk1"/>
                </a:solidFill>
              </a:rPr>
              <a:t> (Bojanowski et al.,2017)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Or </a:t>
            </a:r>
            <a:r>
              <a:rPr b="1" lang="en-US" sz="2100">
                <a:solidFill>
                  <a:schemeClr val="dk1"/>
                </a:solidFill>
              </a:rPr>
              <a:t>learn</a:t>
            </a:r>
            <a:r>
              <a:rPr lang="en-US" sz="2100">
                <a:solidFill>
                  <a:schemeClr val="dk1"/>
                </a:solidFill>
              </a:rPr>
              <a:t> those </a:t>
            </a:r>
            <a:r>
              <a:rPr b="1" lang="en-US" sz="2100">
                <a:solidFill>
                  <a:schemeClr val="dk1"/>
                </a:solidFill>
              </a:rPr>
              <a:t>embeddings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together</a:t>
            </a:r>
            <a:r>
              <a:rPr lang="en-US" sz="2100">
                <a:solidFill>
                  <a:schemeClr val="dk1"/>
                </a:solidFill>
              </a:rPr>
              <a:t> with neural </a:t>
            </a:r>
            <a:r>
              <a:rPr b="1" lang="en-US" sz="2100">
                <a:solidFill>
                  <a:schemeClr val="dk1"/>
                </a:solidFill>
              </a:rPr>
              <a:t>network</a:t>
            </a:r>
            <a:r>
              <a:rPr lang="en-US" sz="2100">
                <a:solidFill>
                  <a:schemeClr val="dk1"/>
                </a:solidFill>
              </a:rPr>
              <a:t>, </a:t>
            </a:r>
            <a:r>
              <a:rPr lang="en-US" sz="2100" u="sng">
                <a:solidFill>
                  <a:schemeClr val="dk1"/>
                </a:solidFill>
              </a:rPr>
              <a:t>stay tuned for afternoon</a:t>
            </a:r>
            <a:r>
              <a:rPr lang="en-US" sz="2100">
                <a:solidFill>
                  <a:schemeClr val="dk1"/>
                </a:solidFill>
              </a:rPr>
              <a:t>!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68" name="Google Shape;968;p94"/>
          <p:cNvSpPr txBox="1"/>
          <p:nvPr/>
        </p:nvSpPr>
        <p:spPr>
          <a:xfrm>
            <a:off x="262775" y="6302975"/>
            <a:ext cx="108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Bojanowski, P., Grave, E., Joulin, A. and Mikolov, T., 2017. Enriching word vectors with subword information.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974" name="Google Shape;974;p95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various ways to represent tokens/documents numerically.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Representations  are usually on (weighted)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one-hot encoding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co-occurence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factorizations (explicit: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GloVe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implicit: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see proof from Levy and Goldberg, 2014).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pre-trained dense representations of tokens or documents are called “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can also learn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subword embeddings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complement or replace word embeddings.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9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976" name="Google Shape;976;p95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4A86E8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977" name="Google Shape;977;p9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978" name="Google Shape;978;p95"/>
          <p:cNvSpPr txBox="1"/>
          <p:nvPr/>
        </p:nvSpPr>
        <p:spPr>
          <a:xfrm>
            <a:off x="7393725" y="506975"/>
            <a:ext cx="58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70C0"/>
                </a:solidFill>
              </a:rPr>
              <a:t>LANGUAGE REPRESENTATION IS DONE!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979" name="Google Shape;979;p95"/>
          <p:cNvSpPr txBox="1"/>
          <p:nvPr/>
        </p:nvSpPr>
        <p:spPr>
          <a:xfrm>
            <a:off x="888150" y="6388325"/>
            <a:ext cx="104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Levy, O. and Goldberg, Y., 2014. Neural word embedding as implicit matrix factorization.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6"/>
          <p:cNvSpPr txBox="1"/>
          <p:nvPr>
            <p:ph type="ctrTitle"/>
          </p:nvPr>
        </p:nvSpPr>
        <p:spPr>
          <a:xfrm>
            <a:off x="415600" y="992767"/>
            <a:ext cx="113607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Sequence processing (in NLP)</a:t>
            </a:r>
            <a:endParaRPr/>
          </a:p>
        </p:txBody>
      </p:sp>
      <p:sp>
        <p:nvSpPr>
          <p:cNvPr id="985" name="Google Shape;985;p96"/>
          <p:cNvSpPr txBox="1"/>
          <p:nvPr>
            <p:ph idx="1" type="subTitle"/>
          </p:nvPr>
        </p:nvSpPr>
        <p:spPr>
          <a:xfrm>
            <a:off x="9083867" y="239433"/>
            <a:ext cx="2927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BISSIT@2021</a:t>
            </a:r>
            <a:endParaRPr b="1" sz="3200"/>
          </a:p>
        </p:txBody>
      </p:sp>
      <p:pic>
        <p:nvPicPr>
          <p:cNvPr id="986" name="Google Shape;98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6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6"/>
          <p:cNvSpPr txBox="1"/>
          <p:nvPr/>
        </p:nvSpPr>
        <p:spPr>
          <a:xfrm>
            <a:off x="8871500" y="4634933"/>
            <a:ext cx="292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96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Martin Fajčík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4th year PhD candidate at BUT FIT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94" name="Google Shape;994;p9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995" name="Google Shape;995;p97"/>
          <p:cNvSpPr txBox="1"/>
          <p:nvPr>
            <p:ph idx="4294967295" type="body"/>
          </p:nvPr>
        </p:nvSpPr>
        <p:spPr>
          <a:xfrm>
            <a:off x="326275" y="2567550"/>
            <a:ext cx="11301900" cy="37320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Part 3: </a:t>
            </a:r>
            <a:r>
              <a:rPr lang="en-US" sz="2200"/>
              <a:t>Recurrent Neural Networks, Attention, Transformers </a:t>
            </a:r>
            <a:endParaRPr sz="2200"/>
          </a:p>
          <a:p>
            <a:pPr indent="-474122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Why do we need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current RNNs work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Seq-2-Seq and Bi-Directional models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Attention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to derive gradients for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Deriving the better neural networks (LSTMs)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Transformers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Pre-trained Language Representation Models</a:t>
            </a:r>
            <a:endParaRPr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sp>
        <p:nvSpPr>
          <p:cNvPr id="1001" name="Google Shape;1001;p9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02" name="Google Shape;1002;p9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003" name="Google Shape;100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98" y="2497854"/>
            <a:ext cx="6702925" cy="1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8201" y="1552627"/>
            <a:ext cx="4111450" cy="302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198" y="4763380"/>
            <a:ext cx="5727529" cy="145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pic>
        <p:nvPicPr>
          <p:cNvPr id="1011" name="Google Shape;101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044" y="1515657"/>
            <a:ext cx="6233912" cy="278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9"/>
          <p:cNvSpPr/>
          <p:nvPr/>
        </p:nvSpPr>
        <p:spPr>
          <a:xfrm>
            <a:off x="732254" y="13124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</a:t>
            </a:r>
            <a:endParaRPr sz="1800"/>
          </a:p>
        </p:txBody>
      </p:sp>
      <p:sp>
        <p:nvSpPr>
          <p:cNvPr id="1013" name="Google Shape;1013;p99"/>
          <p:cNvSpPr/>
          <p:nvPr/>
        </p:nvSpPr>
        <p:spPr>
          <a:xfrm>
            <a:off x="732254" y="15156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fox</a:t>
            </a:r>
            <a:endParaRPr sz="1800"/>
          </a:p>
        </p:txBody>
      </p:sp>
      <p:sp>
        <p:nvSpPr>
          <p:cNvPr id="1014" name="Google Shape;1014;p99"/>
          <p:cNvSpPr/>
          <p:nvPr/>
        </p:nvSpPr>
        <p:spPr>
          <a:xfrm>
            <a:off x="732254" y="17470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jumped</a:t>
            </a:r>
            <a:endParaRPr sz="1800"/>
          </a:p>
        </p:txBody>
      </p:sp>
      <p:sp>
        <p:nvSpPr>
          <p:cNvPr id="1015" name="Google Shape;1015;p99"/>
          <p:cNvSpPr/>
          <p:nvPr/>
        </p:nvSpPr>
        <p:spPr>
          <a:xfrm>
            <a:off x="732254" y="19502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1800"/>
          </a:p>
        </p:txBody>
      </p:sp>
      <p:sp>
        <p:nvSpPr>
          <p:cNvPr id="1016" name="Google Shape;1016;p99"/>
          <p:cNvSpPr/>
          <p:nvPr/>
        </p:nvSpPr>
        <p:spPr>
          <a:xfrm>
            <a:off x="732253" y="21816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sz="1800"/>
          </a:p>
        </p:txBody>
      </p:sp>
      <p:sp>
        <p:nvSpPr>
          <p:cNvPr id="1017" name="Google Shape;1017;p99"/>
          <p:cNvSpPr/>
          <p:nvPr/>
        </p:nvSpPr>
        <p:spPr>
          <a:xfrm>
            <a:off x="732253" y="23848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 sz="1800"/>
          </a:p>
        </p:txBody>
      </p:sp>
      <p:sp>
        <p:nvSpPr>
          <p:cNvPr id="1018" name="Google Shape;1018;p99"/>
          <p:cNvSpPr/>
          <p:nvPr/>
        </p:nvSpPr>
        <p:spPr>
          <a:xfrm>
            <a:off x="732253" y="261620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 sz="1800"/>
          </a:p>
        </p:txBody>
      </p:sp>
      <p:sp>
        <p:nvSpPr>
          <p:cNvPr id="1019" name="Google Shape;1019;p99"/>
          <p:cNvSpPr/>
          <p:nvPr/>
        </p:nvSpPr>
        <p:spPr>
          <a:xfrm>
            <a:off x="78436" y="35697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800"/>
          </a:p>
        </p:txBody>
      </p:sp>
      <p:sp>
        <p:nvSpPr>
          <p:cNvPr id="1020" name="Google Shape;1020;p99"/>
          <p:cNvSpPr/>
          <p:nvPr/>
        </p:nvSpPr>
        <p:spPr>
          <a:xfrm>
            <a:off x="78436" y="37729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endParaRPr sz="1800"/>
          </a:p>
        </p:txBody>
      </p:sp>
      <p:sp>
        <p:nvSpPr>
          <p:cNvPr id="1021" name="Google Shape;1021;p99"/>
          <p:cNvSpPr/>
          <p:nvPr/>
        </p:nvSpPr>
        <p:spPr>
          <a:xfrm>
            <a:off x="78436" y="4004302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icecream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99"/>
          <p:cNvSpPr/>
          <p:nvPr/>
        </p:nvSpPr>
        <p:spPr>
          <a:xfrm>
            <a:off x="654300" y="49517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1800"/>
          </a:p>
        </p:txBody>
      </p:sp>
      <p:sp>
        <p:nvSpPr>
          <p:cNvPr id="1023" name="Google Shape;1023;p99"/>
          <p:cNvSpPr/>
          <p:nvPr/>
        </p:nvSpPr>
        <p:spPr>
          <a:xfrm>
            <a:off x="654300" y="51549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endParaRPr sz="1800"/>
          </a:p>
        </p:txBody>
      </p:sp>
      <p:sp>
        <p:nvSpPr>
          <p:cNvPr id="1024" name="Google Shape;1024;p99"/>
          <p:cNvSpPr/>
          <p:nvPr/>
        </p:nvSpPr>
        <p:spPr>
          <a:xfrm>
            <a:off x="654300" y="53862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endParaRPr sz="1800"/>
          </a:p>
        </p:txBody>
      </p:sp>
      <p:sp>
        <p:nvSpPr>
          <p:cNvPr id="1025" name="Google Shape;1025;p99"/>
          <p:cNvSpPr/>
          <p:nvPr/>
        </p:nvSpPr>
        <p:spPr>
          <a:xfrm>
            <a:off x="654300" y="55894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endless</a:t>
            </a:r>
            <a:endParaRPr sz="1800"/>
          </a:p>
        </p:txBody>
      </p:sp>
      <p:sp>
        <p:nvSpPr>
          <p:cNvPr id="1026" name="Google Shape;1026;p99"/>
          <p:cNvSpPr/>
          <p:nvPr/>
        </p:nvSpPr>
        <p:spPr>
          <a:xfrm>
            <a:off x="654285" y="5820866"/>
            <a:ext cx="1593000" cy="231300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1800"/>
          </a:p>
        </p:txBody>
      </p:sp>
      <p:cxnSp>
        <p:nvCxnSpPr>
          <p:cNvPr id="1027" name="Google Shape;1027;p99"/>
          <p:cNvCxnSpPr/>
          <p:nvPr/>
        </p:nvCxnSpPr>
        <p:spPr>
          <a:xfrm>
            <a:off x="2722575" y="2517856"/>
            <a:ext cx="512935" cy="40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8" name="Google Shape;1028;p99"/>
          <p:cNvCxnSpPr/>
          <p:nvPr/>
        </p:nvCxnSpPr>
        <p:spPr>
          <a:xfrm flipH="1" rot="10800000">
            <a:off x="1882732" y="2927927"/>
            <a:ext cx="1299513" cy="87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9" name="Google Shape;1029;p99"/>
          <p:cNvCxnSpPr/>
          <p:nvPr/>
        </p:nvCxnSpPr>
        <p:spPr>
          <a:xfrm flipH="1" rot="10800000">
            <a:off x="2395665" y="3029527"/>
            <a:ext cx="786579" cy="20774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30" name="Google Shape;103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2957" y="3806967"/>
            <a:ext cx="2240135" cy="2479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9"/>
          <p:cNvSpPr txBox="1"/>
          <p:nvPr/>
        </p:nvSpPr>
        <p:spPr>
          <a:xfrm>
            <a:off x="2760202" y="4849901"/>
            <a:ext cx="54352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like to stick all these sequences into our probabilistic model. But they won’t fit. Are we stuck? ☹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9"/>
          <p:cNvSpPr txBox="1"/>
          <p:nvPr/>
        </p:nvSpPr>
        <p:spPr>
          <a:xfrm>
            <a:off x="9212957" y="2443401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P(Y|X)</a:t>
            </a:r>
            <a:endParaRPr/>
          </a:p>
        </p:txBody>
      </p:sp>
      <p:sp>
        <p:nvSpPr>
          <p:cNvPr id="1033" name="Google Shape;1033;p9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34" name="Google Shape;1034;p9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One possibility - CNNs</a:t>
            </a:r>
            <a:endParaRPr/>
          </a:p>
        </p:txBody>
      </p:sp>
      <p:pic>
        <p:nvPicPr>
          <p:cNvPr id="1040" name="Google Shape;104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7660" y="4227640"/>
            <a:ext cx="2097113" cy="218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0"/>
          <p:cNvSpPr/>
          <p:nvPr/>
        </p:nvSpPr>
        <p:spPr>
          <a:xfrm>
            <a:off x="4237660" y="3451784"/>
            <a:ext cx="2097000" cy="591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100"/>
          <p:cNvCxnSpPr/>
          <p:nvPr/>
        </p:nvCxnSpPr>
        <p:spPr>
          <a:xfrm>
            <a:off x="4237660" y="3322475"/>
            <a:ext cx="20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3" name="Google Shape;1043;p100"/>
          <p:cNvSpPr txBox="1"/>
          <p:nvPr/>
        </p:nvSpPr>
        <p:spPr>
          <a:xfrm>
            <a:off x="4070708" y="2949052"/>
            <a:ext cx="30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Max-pooling over time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00"/>
          <p:cNvSpPr/>
          <p:nvPr/>
        </p:nvSpPr>
        <p:spPr>
          <a:xfrm rot="-5400000">
            <a:off x="5811785" y="3470925"/>
            <a:ext cx="3574500" cy="314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Embedding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00"/>
          <p:cNvCxnSpPr>
            <a:endCxn id="1044" idx="0"/>
          </p:cNvCxnSpPr>
          <p:nvPr/>
        </p:nvCxnSpPr>
        <p:spPr>
          <a:xfrm>
            <a:off x="6334685" y="3475275"/>
            <a:ext cx="1107300" cy="1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6" name="Google Shape;1046;p100"/>
          <p:cNvSpPr/>
          <p:nvPr/>
        </p:nvSpPr>
        <p:spPr>
          <a:xfrm>
            <a:off x="8364467" y="2995297"/>
            <a:ext cx="2207400" cy="12654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of probabilistic model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100"/>
          <p:cNvCxnSpPr>
            <a:stCxn id="1044" idx="2"/>
            <a:endCxn id="1046" idx="1"/>
          </p:cNvCxnSpPr>
          <p:nvPr/>
        </p:nvCxnSpPr>
        <p:spPr>
          <a:xfrm>
            <a:off x="7756085" y="3627975"/>
            <a:ext cx="60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8" name="Google Shape;1048;p100"/>
          <p:cNvSpPr txBox="1"/>
          <p:nvPr/>
        </p:nvSpPr>
        <p:spPr>
          <a:xfrm>
            <a:off x="574375" y="1444313"/>
            <a:ext cx="6989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CNNs capture local dependencies, BUT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exhibits long-term dependencies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Implicitly, model has no positional information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Conneau et al. 2016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0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050" name="Google Shape;1050;p100"/>
          <p:cNvSpPr txBox="1"/>
          <p:nvPr/>
        </p:nvSpPr>
        <p:spPr>
          <a:xfrm>
            <a:off x="6715525" y="4260675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R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G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B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51" name="Google Shape;1051;p100"/>
          <p:cNvSpPr txBox="1"/>
          <p:nvPr/>
        </p:nvSpPr>
        <p:spPr>
          <a:xfrm>
            <a:off x="3425050" y="4260150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Word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Emb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52" name="Google Shape;1052;p100"/>
          <p:cNvSpPr txBox="1"/>
          <p:nvPr/>
        </p:nvSpPr>
        <p:spPr>
          <a:xfrm>
            <a:off x="52500" y="6504000"/>
            <a:ext cx="119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Conneau, A., Schwenk, H., Barrault, L. and Lecun, Y., 2016. Very deep convolutional networks for text classification. </a:t>
            </a:r>
            <a:endParaRPr/>
          </a:p>
        </p:txBody>
      </p:sp>
      <p:graphicFrame>
        <p:nvGraphicFramePr>
          <p:cNvPr id="1053" name="Google Shape;1053;p10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59" name="Google Shape;105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10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62" name="Google Shape;1062;p10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68" name="Google Shape;106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2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02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02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24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73" name="Google Shape;1073;p102"/>
          <p:cNvSpPr/>
          <p:nvPr/>
        </p:nvSpPr>
        <p:spPr>
          <a:xfrm>
            <a:off x="7443452" y="2301539"/>
            <a:ext cx="6096000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74" name="Google Shape;1074;p10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0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76" name="Google Shape;1076;p10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</p:txBody>
      </p:sp>
      <p:graphicFrame>
        <p:nvGraphicFramePr>
          <p:cNvPr id="165" name="Google Shape;165;p2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22"/>
          <p:cNvSpPr txBox="1"/>
          <p:nvPr/>
        </p:nvSpPr>
        <p:spPr>
          <a:xfrm>
            <a:off x="415650" y="3205525"/>
            <a:ext cx="113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85888D"/>
                </a:solidFill>
              </a:rPr>
              <a:t>Vocabulary</a:t>
            </a:r>
            <a:r>
              <a:rPr lang="en-US" sz="2100">
                <a:solidFill>
                  <a:srgbClr val="85888D"/>
                </a:solidFill>
              </a:rPr>
              <a:t> = [</a:t>
            </a:r>
            <a:r>
              <a:rPr lang="en-US" sz="2100">
                <a:solidFill>
                  <a:srgbClr val="85888D"/>
                </a:solidFill>
              </a:rPr>
              <a:t>'A', 'sneaky', 'fox', 'jumps', 'over', 'my', 'uncle’s', 'fence.', 'greyhound', 'was', 'chasing', 'the', 'boy', 'through', 'dark', 'forest.', 'great', 'stone', 'building', 'with', 'fence', 'a', 'behind', 'guarded', 'by']</a:t>
            </a:r>
            <a:endParaRPr sz="2100">
              <a:solidFill>
                <a:srgbClr val="85888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Frequencies</a:t>
            </a:r>
            <a:r>
              <a:rPr lang="en-US" sz="2100">
                <a:solidFill>
                  <a:schemeClr val="dk1"/>
                </a:solidFill>
              </a:rPr>
              <a:t> = </a:t>
            </a:r>
            <a:r>
              <a:rPr lang="en-US" sz="2100">
                <a:solidFill>
                  <a:schemeClr val="dk1"/>
                </a:solidFill>
              </a:rPr>
              <a:t>{'A': 3, 'the': 3, 'greyhound': 2, 'was': 2, 'boy': 2, 'with': 2, 'sneaky': 1, 'fox': 1, 'jumps': 1, 'over': 1, 'my': 1, 'uncle’s': 1, 'fence.': 1, 'chasing': 1, 'through': 1, 'dark': 1, 'forest.': 1, 'great': 1, 'stone': 1, 'building': 1, 'fence': 1, 'a': 1, 'behind': 1, 'guarded': 1, 'by': 1}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82" name="Google Shape;108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3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03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03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24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87" name="Google Shape;1087;p103"/>
          <p:cNvSpPr/>
          <p:nvPr/>
        </p:nvSpPr>
        <p:spPr>
          <a:xfrm>
            <a:off x="7443452" y="2301539"/>
            <a:ext cx="6096000" cy="12003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631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88" name="Google Shape;1088;p10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0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90" name="Google Shape;1090;p10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4"/>
          <p:cNvSpPr txBox="1"/>
          <p:nvPr>
            <p:ph type="ctrTitle"/>
          </p:nvPr>
        </p:nvSpPr>
        <p:spPr>
          <a:xfrm>
            <a:off x="415600" y="12876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1096" name="Google Shape;1096;p104"/>
          <p:cNvSpPr txBox="1"/>
          <p:nvPr/>
        </p:nvSpPr>
        <p:spPr>
          <a:xfrm>
            <a:off x="1215000" y="1853133"/>
            <a:ext cx="986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4"/>
          <p:cNvSpPr/>
          <p:nvPr/>
        </p:nvSpPr>
        <p:spPr>
          <a:xfrm>
            <a:off x="1845490" y="2575034"/>
            <a:ext cx="2471705" cy="3256685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04"/>
          <p:cNvSpPr/>
          <p:nvPr/>
        </p:nvSpPr>
        <p:spPr>
          <a:xfrm>
            <a:off x="9117867" y="2912334"/>
            <a:ext cx="2794697" cy="2931760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1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4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/>
          </a:p>
        </p:txBody>
      </p:sp>
      <p:sp>
        <p:nvSpPr>
          <p:cNvPr id="1103" name="Google Shape;1103;p104"/>
          <p:cNvSpPr txBox="1"/>
          <p:nvPr>
            <p:ph idx="12" type="sldNum"/>
          </p:nvPr>
        </p:nvSpPr>
        <p:spPr>
          <a:xfrm>
            <a:off x="10850626" y="6217625"/>
            <a:ext cx="11775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666666"/>
                </a:solidFill>
              </a:rPr>
              <a:t>‹#›</a:t>
            </a:fld>
            <a:r>
              <a:rPr lang="en-US" sz="1400">
                <a:solidFill>
                  <a:srgbClr val="666666"/>
                </a:solidFill>
              </a:rPr>
              <a:t> of 102</a:t>
            </a:r>
            <a:endParaRPr sz="1400">
              <a:solidFill>
                <a:srgbClr val="666666"/>
              </a:solidFill>
            </a:endParaRPr>
          </a:p>
        </p:txBody>
      </p:sp>
      <p:graphicFrame>
        <p:nvGraphicFramePr>
          <p:cNvPr id="1104" name="Google Shape;1104;p10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10" name="Google Shape;1110;p105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11" name="Google Shape;1111;p105"/>
          <p:cNvSpPr txBox="1"/>
          <p:nvPr/>
        </p:nvSpPr>
        <p:spPr>
          <a:xfrm>
            <a:off x="110792" y="6386958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05"/>
          <p:cNvSpPr/>
          <p:nvPr/>
        </p:nvSpPr>
        <p:spPr>
          <a:xfrm>
            <a:off x="2163065" y="5140365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05"/>
          <p:cNvSpPr/>
          <p:nvPr/>
        </p:nvSpPr>
        <p:spPr>
          <a:xfrm>
            <a:off x="1286600" y="4005831"/>
            <a:ext cx="3117729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05"/>
          <p:cNvSpPr/>
          <p:nvPr/>
        </p:nvSpPr>
        <p:spPr>
          <a:xfrm>
            <a:off x="2163065" y="2871298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5" name="Google Shape;1115;p105"/>
          <p:cNvCxnSpPr/>
          <p:nvPr/>
        </p:nvCxnSpPr>
        <p:spPr>
          <a:xfrm flipH="1" rot="10800000">
            <a:off x="3048294" y="4366799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16" name="Google Shape;1116;p105"/>
          <p:cNvCxnSpPr/>
          <p:nvPr/>
        </p:nvCxnSpPr>
        <p:spPr>
          <a:xfrm flipH="1" rot="10800000">
            <a:off x="3048294" y="3215332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117" name="Google Shape;111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470" y="5237442"/>
            <a:ext cx="254725" cy="17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8" name="Google Shape;111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3470" y="4048034"/>
            <a:ext cx="254725" cy="23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105"/>
          <p:cNvGrpSpPr/>
          <p:nvPr/>
        </p:nvGrpSpPr>
        <p:grpSpPr>
          <a:xfrm>
            <a:off x="8199118" y="2989274"/>
            <a:ext cx="3746493" cy="2336762"/>
            <a:chOff x="0" y="0"/>
            <a:chExt cx="3175472" cy="1980605"/>
          </a:xfrm>
        </p:grpSpPr>
        <p:sp>
          <p:nvSpPr>
            <p:cNvPr id="1120" name="Google Shape;1120;p105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05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05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3" name="Google Shape;1123;p105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24" name="Google Shape;1124;p105"/>
            <p:cNvCxnSpPr/>
            <p:nvPr/>
          </p:nvCxnSpPr>
          <p:spPr>
            <a:xfrm flipH="1" rot="10800000">
              <a:off x="1854201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25" name="Google Shape;1125;p105"/>
            <p:cNvCxnSpPr/>
            <p:nvPr/>
          </p:nvCxnSpPr>
          <p:spPr>
            <a:xfrm flipH="1" rot="10800000">
              <a:off x="1854201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26" name="Google Shape;1126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70381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27" name="Google Shape;1127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7038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28" name="Google Shape;1128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6250" y="31452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105"/>
          <p:cNvGrpSpPr/>
          <p:nvPr/>
        </p:nvGrpSpPr>
        <p:grpSpPr>
          <a:xfrm>
            <a:off x="4430734" y="2999524"/>
            <a:ext cx="3746493" cy="2336762"/>
            <a:chOff x="0" y="0"/>
            <a:chExt cx="3175472" cy="1980605"/>
          </a:xfrm>
        </p:grpSpPr>
        <p:sp>
          <p:nvSpPr>
            <p:cNvPr id="1130" name="Google Shape;1130;p105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05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05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3" name="Google Shape;1133;p105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4" name="Google Shape;1134;p105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5" name="Google Shape;1135;p105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36" name="Google Shape;1136;p10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70380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37" name="Google Shape;1137;p10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38" name="Google Shape;1138;p10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46250" y="14957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139" name="Google Shape;1139;p1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04362" y="2881583"/>
            <a:ext cx="254724" cy="2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05"/>
          <p:cNvGrpSpPr/>
          <p:nvPr/>
        </p:nvGrpSpPr>
        <p:grpSpPr>
          <a:xfrm>
            <a:off x="530438" y="4136977"/>
            <a:ext cx="799192" cy="1181209"/>
            <a:chOff x="0" y="0"/>
            <a:chExt cx="677382" cy="1001175"/>
          </a:xfrm>
        </p:grpSpPr>
        <p:sp>
          <p:nvSpPr>
            <p:cNvPr id="1141" name="Google Shape;1141;p105"/>
            <p:cNvSpPr/>
            <p:nvPr/>
          </p:nvSpPr>
          <p:spPr>
            <a:xfrm>
              <a:off x="311207" y="0"/>
              <a:ext cx="304539" cy="703320"/>
            </a:xfrm>
            <a:custGeom>
              <a:rect b="b" l="l" r="r" t="t"/>
              <a:pathLst>
                <a:path extrusionOk="0" h="21600" w="19908">
                  <a:moveTo>
                    <a:pt x="372" y="21600"/>
                  </a:moveTo>
                  <a:cubicBezTo>
                    <a:pt x="-1692" y="10841"/>
                    <a:pt x="4820" y="3641"/>
                    <a:pt x="19908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05"/>
            <p:cNvSpPr/>
            <p:nvPr/>
          </p:nvSpPr>
          <p:spPr>
            <a:xfrm>
              <a:off x="0" y="722369"/>
              <a:ext cx="677382" cy="278806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143" name="Google Shape;1143;p1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1690" y="771631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4" name="Google Shape;1144;p10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45" name="Google Shape;1145;p10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0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51" name="Google Shape;1151;p106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52" name="Google Shape;1152;p10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328" y="3051004"/>
            <a:ext cx="7666181" cy="316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0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55" name="Google Shape;1155;p10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61" name="Google Shape;1161;p107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2" name="Google Shape;1162;p10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72" y="2601338"/>
            <a:ext cx="7643721" cy="377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65" name="Google Shape;1165;p10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49" y="1847273"/>
            <a:ext cx="8423047" cy="434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0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72" name="Google Shape;1172;p10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108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4" name="Google Shape;1174;p10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75" name="Google Shape;1175;p10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0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81" name="Google Shape;1181;p10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2" name="Google Shape;118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814" y="1575411"/>
            <a:ext cx="5857399" cy="31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9"/>
          <p:cNvSpPr txBox="1"/>
          <p:nvPr/>
        </p:nvSpPr>
        <p:spPr>
          <a:xfrm>
            <a:off x="587350" y="4369543"/>
            <a:ext cx="998086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unrolled graph is a well-formed directed acyclic graph, we can run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it</a:t>
            </a:r>
            <a:endParaRPr/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are tied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“across time”, derivatives are aggregated across all time steps</a:t>
            </a:r>
            <a:endParaRPr/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historically called “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 through time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(BPTT)</a:t>
            </a:r>
            <a:endParaRPr/>
          </a:p>
        </p:txBody>
      </p:sp>
      <p:sp>
        <p:nvSpPr>
          <p:cNvPr id="1184" name="Google Shape;1184;p10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85" name="Google Shape;1185;p10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91" name="Google Shape;1191;p11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2" name="Google Shape;119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633" y="1643220"/>
            <a:ext cx="9648343" cy="4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0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94" name="Google Shape;1194;p11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95" name="Google Shape;1195;p11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201" name="Google Shape;1201;p11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11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03" name="Google Shape;1203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632" y="2729041"/>
            <a:ext cx="8543299" cy="353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05" name="Google Shape;1205;p11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2"/>
          <p:cNvSpPr/>
          <p:nvPr/>
        </p:nvSpPr>
        <p:spPr>
          <a:xfrm>
            <a:off x="3893187" y="5147587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1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212" name="Google Shape;1212;p11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3" name="Google Shape;1213;p112"/>
          <p:cNvGrpSpPr/>
          <p:nvPr/>
        </p:nvGrpSpPr>
        <p:grpSpPr>
          <a:xfrm>
            <a:off x="854641" y="4541621"/>
            <a:ext cx="2203355" cy="1654183"/>
            <a:chOff x="0" y="0"/>
            <a:chExt cx="3264843" cy="2451101"/>
          </a:xfrm>
        </p:grpSpPr>
        <p:sp>
          <p:nvSpPr>
            <p:cNvPr id="1214" name="Google Shape;1214;p112"/>
            <p:cNvSpPr/>
            <p:nvPr/>
          </p:nvSpPr>
          <p:spPr>
            <a:xfrm>
              <a:off x="1279649" y="850900"/>
              <a:ext cx="1327845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2"/>
            <p:cNvSpPr/>
            <p:nvPr/>
          </p:nvSpPr>
          <p:spPr>
            <a:xfrm>
              <a:off x="622300" y="0"/>
              <a:ext cx="2642543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6" name="Google Shape;1216;p112"/>
            <p:cNvCxnSpPr/>
            <p:nvPr/>
          </p:nvCxnSpPr>
          <p:spPr>
            <a:xfrm flipH="1" rot="10800000">
              <a:off x="1943570" y="3028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17" name="Google Shape;1217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2451" y="40357"/>
              <a:ext cx="215901" cy="203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8" name="Google Shape;1218;p112"/>
            <p:cNvGrpSpPr/>
            <p:nvPr/>
          </p:nvGrpSpPr>
          <p:grpSpPr>
            <a:xfrm>
              <a:off x="0" y="128530"/>
              <a:ext cx="677383" cy="1001176"/>
              <a:chOff x="0" y="0"/>
              <a:chExt cx="677382" cy="1001175"/>
            </a:xfrm>
          </p:grpSpPr>
          <p:sp>
            <p:nvSpPr>
              <p:cNvPr id="1219" name="Google Shape;1219;p112"/>
              <p:cNvSpPr/>
              <p:nvPr/>
            </p:nvSpPr>
            <p:spPr>
              <a:xfrm>
                <a:off x="311207" y="0"/>
                <a:ext cx="304539" cy="703320"/>
              </a:xfrm>
              <a:custGeom>
                <a:rect b="b" l="l" r="r" t="t"/>
                <a:pathLst>
                  <a:path extrusionOk="0" h="21600" w="19908">
                    <a:moveTo>
                      <a:pt x="372" y="21600"/>
                    </a:moveTo>
                    <a:cubicBezTo>
                      <a:pt x="-1692" y="10841"/>
                      <a:pt x="4820" y="3641"/>
                      <a:pt x="19908" y="0"/>
                    </a:cubicBezTo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112"/>
              <p:cNvSpPr/>
              <p:nvPr/>
            </p:nvSpPr>
            <p:spPr>
              <a:xfrm>
                <a:off x="0" y="722369"/>
                <a:ext cx="677382" cy="278806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Image" id="1221" name="Google Shape;1221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1690" y="771631"/>
                <a:ext cx="228601" cy="203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1222" name="Google Shape;1222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72451" y="9382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3" name="Google Shape;1223;p112"/>
            <p:cNvSpPr/>
            <p:nvPr/>
          </p:nvSpPr>
          <p:spPr>
            <a:xfrm>
              <a:off x="1562571" y="1689833"/>
              <a:ext cx="762001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2"/>
            <p:cNvSpPr txBox="1"/>
            <p:nvPr/>
          </p:nvSpPr>
          <p:spPr>
            <a:xfrm>
              <a:off x="1555390" y="1736976"/>
              <a:ext cx="691994" cy="62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&lt;s&gt;</a:t>
              </a:r>
              <a:endParaRPr/>
            </a:p>
          </p:txBody>
        </p:sp>
        <p:cxnSp>
          <p:nvCxnSpPr>
            <p:cNvPr id="1225" name="Google Shape;1225;p112"/>
            <p:cNvCxnSpPr/>
            <p:nvPr/>
          </p:nvCxnSpPr>
          <p:spPr>
            <a:xfrm flipH="1" rot="10800000">
              <a:off x="194357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1226" name="Google Shape;1226;p112"/>
          <p:cNvGrpSpPr/>
          <p:nvPr/>
        </p:nvGrpSpPr>
        <p:grpSpPr>
          <a:xfrm>
            <a:off x="1485636" y="3862370"/>
            <a:ext cx="1411470" cy="662645"/>
            <a:chOff x="0" y="0"/>
            <a:chExt cx="1992630" cy="831988"/>
          </a:xfrm>
        </p:grpSpPr>
        <p:sp>
          <p:nvSpPr>
            <p:cNvPr id="1227" name="Google Shape;1227;p112"/>
            <p:cNvSpPr/>
            <p:nvPr/>
          </p:nvSpPr>
          <p:spPr>
            <a:xfrm>
              <a:off x="30889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8" name="Google Shape;1228;p112"/>
            <p:cNvCxnSpPr/>
            <p:nvPr/>
          </p:nvCxnSpPr>
          <p:spPr>
            <a:xfrm flipH="1" rot="10800000">
              <a:off x="972819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29" name="Google Shape;1229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762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0" name="Google Shape;1230;p112"/>
            <p:cNvCxnSpPr/>
            <p:nvPr/>
          </p:nvCxnSpPr>
          <p:spPr>
            <a:xfrm flipH="1" rot="10800000">
              <a:off x="368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1" name="Google Shape;1231;p112"/>
            <p:cNvCxnSpPr/>
            <p:nvPr/>
          </p:nvCxnSpPr>
          <p:spPr>
            <a:xfrm flipH="1" rot="10800000">
              <a:off x="419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112"/>
            <p:cNvCxnSpPr/>
            <p:nvPr/>
          </p:nvCxnSpPr>
          <p:spPr>
            <a:xfrm flipH="1" rot="10800000">
              <a:off x="469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112"/>
            <p:cNvCxnSpPr/>
            <p:nvPr/>
          </p:nvCxnSpPr>
          <p:spPr>
            <a:xfrm flipH="1" rot="10800000">
              <a:off x="520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112"/>
            <p:cNvCxnSpPr/>
            <p:nvPr/>
          </p:nvCxnSpPr>
          <p:spPr>
            <a:xfrm flipH="1" rot="10800000">
              <a:off x="571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112"/>
            <p:cNvCxnSpPr/>
            <p:nvPr/>
          </p:nvCxnSpPr>
          <p:spPr>
            <a:xfrm flipH="1" rot="10800000">
              <a:off x="622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112"/>
            <p:cNvCxnSpPr/>
            <p:nvPr/>
          </p:nvCxnSpPr>
          <p:spPr>
            <a:xfrm flipH="1" rot="10800000">
              <a:off x="673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112"/>
            <p:cNvCxnSpPr/>
            <p:nvPr/>
          </p:nvCxnSpPr>
          <p:spPr>
            <a:xfrm flipH="1" rot="10800000">
              <a:off x="723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8" name="Google Shape;1238;p112"/>
            <p:cNvCxnSpPr/>
            <p:nvPr/>
          </p:nvCxnSpPr>
          <p:spPr>
            <a:xfrm flipH="1" rot="10800000">
              <a:off x="774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9" name="Google Shape;1239;p112"/>
            <p:cNvCxnSpPr/>
            <p:nvPr/>
          </p:nvCxnSpPr>
          <p:spPr>
            <a:xfrm flipH="1" rot="10800000">
              <a:off x="825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0" name="Google Shape;1240;p112"/>
            <p:cNvCxnSpPr/>
            <p:nvPr/>
          </p:nvCxnSpPr>
          <p:spPr>
            <a:xfrm flipH="1" rot="10800000">
              <a:off x="876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1" name="Google Shape;1241;p112"/>
            <p:cNvCxnSpPr/>
            <p:nvPr/>
          </p:nvCxnSpPr>
          <p:spPr>
            <a:xfrm flipH="1" rot="10800000">
              <a:off x="927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2" name="Google Shape;1242;p112"/>
            <p:cNvCxnSpPr/>
            <p:nvPr/>
          </p:nvCxnSpPr>
          <p:spPr>
            <a:xfrm flipH="1" rot="10800000">
              <a:off x="977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3" name="Google Shape;1243;p112"/>
            <p:cNvCxnSpPr/>
            <p:nvPr/>
          </p:nvCxnSpPr>
          <p:spPr>
            <a:xfrm flipH="1" rot="10800000">
              <a:off x="1028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4" name="Google Shape;1244;p112"/>
            <p:cNvCxnSpPr/>
            <p:nvPr/>
          </p:nvCxnSpPr>
          <p:spPr>
            <a:xfrm flipH="1" rot="10800000">
              <a:off x="1079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5" name="Google Shape;1245;p112"/>
            <p:cNvCxnSpPr/>
            <p:nvPr/>
          </p:nvCxnSpPr>
          <p:spPr>
            <a:xfrm flipH="1" rot="10800000">
              <a:off x="1130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112"/>
            <p:cNvCxnSpPr/>
            <p:nvPr/>
          </p:nvCxnSpPr>
          <p:spPr>
            <a:xfrm flipH="1" rot="10800000">
              <a:off x="1181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112"/>
            <p:cNvCxnSpPr/>
            <p:nvPr/>
          </p:nvCxnSpPr>
          <p:spPr>
            <a:xfrm flipH="1" rot="10800000">
              <a:off x="1231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112"/>
            <p:cNvCxnSpPr/>
            <p:nvPr/>
          </p:nvCxnSpPr>
          <p:spPr>
            <a:xfrm flipH="1" rot="10800000">
              <a:off x="1282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112"/>
            <p:cNvCxnSpPr/>
            <p:nvPr/>
          </p:nvCxnSpPr>
          <p:spPr>
            <a:xfrm flipH="1" rot="10800000">
              <a:off x="1333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112"/>
            <p:cNvCxnSpPr/>
            <p:nvPr/>
          </p:nvCxnSpPr>
          <p:spPr>
            <a:xfrm flipH="1" rot="10800000">
              <a:off x="1384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1" name="Google Shape;1251;p112"/>
            <p:cNvCxnSpPr/>
            <p:nvPr/>
          </p:nvCxnSpPr>
          <p:spPr>
            <a:xfrm flipH="1" rot="10800000">
              <a:off x="1435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2" name="Google Shape;1252;p112"/>
            <p:cNvCxnSpPr/>
            <p:nvPr/>
          </p:nvCxnSpPr>
          <p:spPr>
            <a:xfrm flipH="1" rot="10800000">
              <a:off x="1485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3" name="Google Shape;1253;p112"/>
            <p:cNvCxnSpPr/>
            <p:nvPr/>
          </p:nvCxnSpPr>
          <p:spPr>
            <a:xfrm flipH="1" rot="10800000">
              <a:off x="1536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4" name="Google Shape;1254;p112"/>
            <p:cNvCxnSpPr/>
            <p:nvPr/>
          </p:nvCxnSpPr>
          <p:spPr>
            <a:xfrm flipH="1" rot="10800000">
              <a:off x="1587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pic>
          <p:nvPicPr>
            <p:cNvPr descr="Image" id="1255" name="Google Shape;1255;p1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4152"/>
              <a:ext cx="2286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112"/>
          <p:cNvGrpSpPr/>
          <p:nvPr/>
        </p:nvGrpSpPr>
        <p:grpSpPr>
          <a:xfrm>
            <a:off x="1557467" y="1886311"/>
            <a:ext cx="1382640" cy="1979965"/>
            <a:chOff x="460281" y="892939"/>
            <a:chExt cx="1860735" cy="2664605"/>
          </a:xfrm>
        </p:grpSpPr>
        <p:grpSp>
          <p:nvGrpSpPr>
            <p:cNvPr id="1257" name="Google Shape;1257;p112"/>
            <p:cNvGrpSpPr/>
            <p:nvPr/>
          </p:nvGrpSpPr>
          <p:grpSpPr>
            <a:xfrm>
              <a:off x="941885" y="1878100"/>
              <a:ext cx="762000" cy="1679444"/>
              <a:chOff x="21135" y="-22687"/>
              <a:chExt cx="762000" cy="1679443"/>
            </a:xfrm>
          </p:grpSpPr>
          <p:sp>
            <p:nvSpPr>
              <p:cNvPr id="1258" name="Google Shape;1258;p112"/>
              <p:cNvSpPr/>
              <p:nvPr/>
            </p:nvSpPr>
            <p:spPr>
              <a:xfrm>
                <a:off x="21135" y="-22687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9" name="Google Shape;1259;p112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260" name="Google Shape;1260;p112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261" name="Google Shape;1261;p112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262" name="Google Shape;1262;p112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263" name="Google Shape;1263;p112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264" name="Google Shape;1264;p112"/>
              <p:cNvSpPr txBox="1"/>
              <p:nvPr/>
            </p:nvSpPr>
            <p:spPr>
              <a:xfrm>
                <a:off x="54866" y="46048"/>
                <a:ext cx="715991" cy="570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6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tom</a:t>
                </a:r>
                <a:endParaRPr/>
              </a:p>
            </p:txBody>
          </p:sp>
        </p:grpSp>
        <p:pic>
          <p:nvPicPr>
            <p:cNvPr descr="Image" id="1265" name="Google Shape;1265;p1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0281" y="892939"/>
              <a:ext cx="1860735" cy="380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6" name="Google Shape;1266;p112"/>
          <p:cNvGrpSpPr/>
          <p:nvPr/>
        </p:nvGrpSpPr>
        <p:grpSpPr>
          <a:xfrm>
            <a:off x="2475582" y="3007671"/>
            <a:ext cx="1925281" cy="2882567"/>
            <a:chOff x="-318687" y="-535603"/>
            <a:chExt cx="3235937" cy="4844903"/>
          </a:xfrm>
        </p:grpSpPr>
        <p:pic>
          <p:nvPicPr>
            <p:cNvPr descr="Image" id="1267" name="Google Shape;1267;p1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01348" y="3152447"/>
              <a:ext cx="215902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8" name="Google Shape;1268;p112"/>
            <p:cNvSpPr/>
            <p:nvPr/>
          </p:nvSpPr>
          <p:spPr>
            <a:xfrm>
              <a:off x="-318687" y="-535603"/>
              <a:ext cx="3140357" cy="4844903"/>
            </a:xfrm>
            <a:custGeom>
              <a:rect b="b" l="l" r="r" t="t"/>
              <a:pathLst>
                <a:path extrusionOk="0" h="21162" w="21414">
                  <a:moveTo>
                    <a:pt x="0" y="42"/>
                  </a:moveTo>
                  <a:cubicBezTo>
                    <a:pt x="2459" y="-180"/>
                    <a:pt x="4913" y="478"/>
                    <a:pt x="6508" y="1787"/>
                  </a:cubicBezTo>
                  <a:cubicBezTo>
                    <a:pt x="7788" y="2837"/>
                    <a:pt x="8348" y="4150"/>
                    <a:pt x="8625" y="5493"/>
                  </a:cubicBezTo>
                  <a:cubicBezTo>
                    <a:pt x="9514" y="9795"/>
                    <a:pt x="7543" y="14406"/>
                    <a:pt x="10428" y="18313"/>
                  </a:cubicBezTo>
                  <a:cubicBezTo>
                    <a:pt x="11474" y="19729"/>
                    <a:pt x="13184" y="20933"/>
                    <a:pt x="15450" y="21132"/>
                  </a:cubicBezTo>
                  <a:cubicBezTo>
                    <a:pt x="18740" y="21420"/>
                    <a:pt x="21600" y="19575"/>
                    <a:pt x="21404" y="1729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112"/>
          <p:cNvGrpSpPr/>
          <p:nvPr/>
        </p:nvGrpSpPr>
        <p:grpSpPr>
          <a:xfrm>
            <a:off x="3088115" y="3921362"/>
            <a:ext cx="2155947" cy="1240519"/>
            <a:chOff x="0" y="0"/>
            <a:chExt cx="3180156" cy="1695588"/>
          </a:xfrm>
        </p:grpSpPr>
        <p:sp>
          <p:nvSpPr>
            <p:cNvPr id="1270" name="Google Shape;1270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2" name="Google Shape;1272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73" name="Google Shape;1273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74" name="Google Shape;1274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75" name="Google Shape;1275;p1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276" name="Google Shape;1276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7" name="Google Shape;1277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8" name="Google Shape;1278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9" name="Google Shape;1279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0" name="Google Shape;1280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1" name="Google Shape;1281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2" name="Google Shape;1282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3" name="Google Shape;1283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4" name="Google Shape;1284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0" name="Google Shape;1290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1" name="Google Shape;1291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2" name="Google Shape;1292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3" name="Google Shape;1293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4" name="Google Shape;1294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5" name="Google Shape;1295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6" name="Google Shape;1296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7" name="Google Shape;1297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302" name="Google Shape;1302;p112"/>
          <p:cNvGrpSpPr/>
          <p:nvPr/>
        </p:nvGrpSpPr>
        <p:grpSpPr>
          <a:xfrm>
            <a:off x="3289096" y="1894658"/>
            <a:ext cx="2223533" cy="2010742"/>
            <a:chOff x="494427" y="854900"/>
            <a:chExt cx="2988659" cy="2702644"/>
          </a:xfrm>
        </p:grpSpPr>
        <p:grpSp>
          <p:nvGrpSpPr>
            <p:cNvPr id="1303" name="Google Shape;1303;p112"/>
            <p:cNvGrpSpPr/>
            <p:nvPr/>
          </p:nvGrpSpPr>
          <p:grpSpPr>
            <a:xfrm>
              <a:off x="1521001" y="1900787"/>
              <a:ext cx="790399" cy="1656757"/>
              <a:chOff x="-28399" y="0"/>
              <a:chExt cx="790399" cy="1656756"/>
            </a:xfrm>
          </p:grpSpPr>
          <p:sp>
            <p:nvSpPr>
              <p:cNvPr id="1304" name="Google Shape;1304;p112"/>
              <p:cNvSpPr/>
              <p:nvPr/>
            </p:nvSpPr>
            <p:spPr>
              <a:xfrm>
                <a:off x="0" y="0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5" name="Google Shape;1305;p112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306" name="Google Shape;1306;p112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307" name="Google Shape;1307;p112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308" name="Google Shape;1308;p112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309" name="Google Shape;1309;p112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310" name="Google Shape;1310;p112"/>
              <p:cNvSpPr txBox="1"/>
              <p:nvPr/>
            </p:nvSpPr>
            <p:spPr>
              <a:xfrm>
                <a:off x="-28399" y="83743"/>
                <a:ext cx="750949" cy="57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6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likes</a:t>
                </a:r>
                <a:endParaRPr/>
              </a:p>
            </p:txBody>
          </p:sp>
        </p:grpSp>
        <p:pic>
          <p:nvPicPr>
            <p:cNvPr descr="Image" id="1311" name="Google Shape;1311;p1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94427" y="854900"/>
              <a:ext cx="2988659" cy="386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2" name="Google Shape;1312;p112"/>
          <p:cNvSpPr/>
          <p:nvPr/>
        </p:nvSpPr>
        <p:spPr>
          <a:xfrm>
            <a:off x="6061346" y="5153550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12"/>
          <p:cNvSpPr/>
          <p:nvPr/>
        </p:nvSpPr>
        <p:spPr>
          <a:xfrm>
            <a:off x="4643741" y="3013634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4" name="Google Shape;1314;p112"/>
          <p:cNvGrpSpPr/>
          <p:nvPr/>
        </p:nvGrpSpPr>
        <p:grpSpPr>
          <a:xfrm>
            <a:off x="5256273" y="3927325"/>
            <a:ext cx="2155947" cy="1240519"/>
            <a:chOff x="0" y="0"/>
            <a:chExt cx="3180156" cy="1695588"/>
          </a:xfrm>
        </p:grpSpPr>
        <p:sp>
          <p:nvSpPr>
            <p:cNvPr id="1315" name="Google Shape;1315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17" name="Google Shape;1317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18" name="Google Shape;1318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19" name="Google Shape;1319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320" name="Google Shape;1320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1" name="Google Shape;1321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2" name="Google Shape;1322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3" name="Google Shape;1323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4" name="Google Shape;1324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5" name="Google Shape;1325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6" name="Google Shape;1326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7" name="Google Shape;1327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8" name="Google Shape;1328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9" name="Google Shape;1329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0" name="Google Shape;1330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1" name="Google Shape;1331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2" name="Google Shape;1332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3" name="Google Shape;1333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4" name="Google Shape;1334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5" name="Google Shape;1335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6" name="Google Shape;1336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7" name="Google Shape;1337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8" name="Google Shape;1338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9" name="Google Shape;1339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0" name="Google Shape;1340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1" name="Google Shape;1341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2" name="Google Shape;1342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3" name="Google Shape;1343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4" name="Google Shape;1344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5" name="Google Shape;1345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46" name="Google Shape;1346;p112"/>
          <p:cNvSpPr/>
          <p:nvPr/>
        </p:nvSpPr>
        <p:spPr>
          <a:xfrm>
            <a:off x="8222258" y="5165679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12"/>
          <p:cNvSpPr/>
          <p:nvPr/>
        </p:nvSpPr>
        <p:spPr>
          <a:xfrm>
            <a:off x="6804653" y="3025763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112"/>
          <p:cNvGrpSpPr/>
          <p:nvPr/>
        </p:nvGrpSpPr>
        <p:grpSpPr>
          <a:xfrm>
            <a:off x="7417185" y="3939454"/>
            <a:ext cx="2155947" cy="1240519"/>
            <a:chOff x="0" y="0"/>
            <a:chExt cx="3180156" cy="1695588"/>
          </a:xfrm>
        </p:grpSpPr>
        <p:sp>
          <p:nvSpPr>
            <p:cNvPr id="1349" name="Google Shape;1349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1" name="Google Shape;1351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52" name="Google Shape;1352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53" name="Google Shape;1353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354" name="Google Shape;1354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5" name="Google Shape;1355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6" name="Google Shape;1356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7" name="Google Shape;1357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8" name="Google Shape;1358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9" name="Google Shape;1359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0" name="Google Shape;1360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1" name="Google Shape;1361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2" name="Google Shape;1362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3" name="Google Shape;1363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4" name="Google Shape;1364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5" name="Google Shape;1365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6" name="Google Shape;1366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7" name="Google Shape;1367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8" name="Google Shape;1368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9" name="Google Shape;1369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0" name="Google Shape;1370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1" name="Google Shape;1371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2" name="Google Shape;1372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3" name="Google Shape;1373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4" name="Google Shape;1374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5" name="Google Shape;1375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6" name="Google Shape;1376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7" name="Google Shape;1377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8" name="Google Shape;1378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9" name="Google Shape;1379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380" name="Google Shape;1380;p112"/>
          <p:cNvGrpSpPr/>
          <p:nvPr/>
        </p:nvGrpSpPr>
        <p:grpSpPr>
          <a:xfrm>
            <a:off x="6212564" y="2700321"/>
            <a:ext cx="588049" cy="1232612"/>
            <a:chOff x="-28399" y="0"/>
            <a:chExt cx="790399" cy="1656756"/>
          </a:xfrm>
        </p:grpSpPr>
        <p:sp>
          <p:nvSpPr>
            <p:cNvPr id="1381" name="Google Shape;1381;p112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2" name="Google Shape;1382;p112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383" name="Google Shape;1383;p112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384" name="Google Shape;1384;p112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385" name="Google Shape;1385;p112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386" name="Google Shape;1386;p11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387" name="Google Shape;1387;p112"/>
            <p:cNvSpPr txBox="1"/>
            <p:nvPr/>
          </p:nvSpPr>
          <p:spPr>
            <a:xfrm>
              <a:off x="-28399" y="83743"/>
              <a:ext cx="782838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beer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88" name="Google Shape;1388;p1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5283" y="1892091"/>
            <a:ext cx="2609475" cy="266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9" name="Google Shape;1389;p1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02147" y="1862765"/>
            <a:ext cx="3384016" cy="282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112"/>
          <p:cNvGrpSpPr/>
          <p:nvPr/>
        </p:nvGrpSpPr>
        <p:grpSpPr>
          <a:xfrm>
            <a:off x="8385286" y="2700516"/>
            <a:ext cx="588049" cy="1232612"/>
            <a:chOff x="-28399" y="0"/>
            <a:chExt cx="790399" cy="1656756"/>
          </a:xfrm>
        </p:grpSpPr>
        <p:sp>
          <p:nvSpPr>
            <p:cNvPr id="1391" name="Google Shape;1391;p112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2" name="Google Shape;1392;p112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393" name="Google Shape;1393;p112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394" name="Google Shape;1394;p112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395" name="Google Shape;1395;p112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396" name="Google Shape;1396;p11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397" name="Google Shape;1397;p112"/>
            <p:cNvSpPr txBox="1"/>
            <p:nvPr/>
          </p:nvSpPr>
          <p:spPr>
            <a:xfrm>
              <a:off x="-28399" y="83743"/>
              <a:ext cx="746556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&lt;/s&gt;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98" name="Google Shape;1398;p1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54737" y="5211047"/>
            <a:ext cx="135324" cy="9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9" name="Google Shape;1399;p1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00177" y="5207232"/>
            <a:ext cx="146931" cy="97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0" name="Google Shape;1400;p1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41763" y="4577185"/>
            <a:ext cx="16459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1" name="Google Shape;1401;p1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614089" y="4592508"/>
            <a:ext cx="164592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03" name="Google Shape;1403;p11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{0A456C2F-4837-464A-B37A-5D62AA42D3E0}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